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D40413-55D2-4AFF-A349-47B434214B3A}" v="2" dt="2023-01-16T11:56:18.1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71" autoAdjust="0"/>
    <p:restoredTop sz="94660"/>
  </p:normalViewPr>
  <p:slideViewPr>
    <p:cSldViewPr>
      <p:cViewPr varScale="1">
        <p:scale>
          <a:sx n="78" d="100"/>
          <a:sy n="78" d="100"/>
        </p:scale>
        <p:origin x="167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19D9B-0937-3A45-AC68-E188B0C7E7BD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8678E-8F50-7147-9929-8BEBB00FCB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186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88678E-8F50-7147-9929-8BEBB00FCB2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862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850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798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427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33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089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0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268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005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341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079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2AE54-A01F-46D6-9348-ECCA71F1384E}" type="datetimeFigureOut">
              <a:rPr lang="en-GB" smtClean="0"/>
              <a:pPr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12864-E53C-4737-9A20-67F0EF71E8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98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19872" y="188640"/>
            <a:ext cx="2679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Progression in subtraction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2703611"/>
              </p:ext>
            </p:extLst>
          </p:nvPr>
        </p:nvGraphicFramePr>
        <p:xfrm>
          <a:off x="228600" y="685800"/>
          <a:ext cx="8610600" cy="597340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96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334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3049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8845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7114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268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General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aseline="0" dirty="0"/>
                        <a:t>Finding one less than numbers up to 20 practically.</a:t>
                      </a:r>
                    </a:p>
                    <a:p>
                      <a:endParaRPr lang="en-GB" sz="800" baseline="0" dirty="0"/>
                    </a:p>
                    <a:p>
                      <a:r>
                        <a:rPr lang="en-GB" sz="800" baseline="0" dirty="0"/>
                        <a:t>Counting back using practical equipment and a number track.</a:t>
                      </a:r>
                      <a:endParaRPr lang="en-GB" sz="800" dirty="0"/>
                    </a:p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Represent and use related subtraction facts of number bonds to 20.</a:t>
                      </a:r>
                    </a:p>
                    <a:p>
                      <a:endParaRPr lang="en-GB" sz="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/>
                        <a:t>Know number bonds to 20 in several forms e.g. 16 – 7 = 9, 7 = 16 – 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/>
                        <a:t>Read, write and interpret - and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/>
                        <a:t>Solve simple 1 step subtraction problems using concrete and </a:t>
                      </a:r>
                      <a:r>
                        <a:rPr lang="en-GB" sz="800" baseline="0" dirty="0" err="1"/>
                        <a:t>pictoral</a:t>
                      </a:r>
                      <a:r>
                        <a:rPr lang="en-GB" sz="800" baseline="0" dirty="0"/>
                        <a:t> representations.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Recall and use - facts to 20 fluently.</a:t>
                      </a:r>
                    </a:p>
                    <a:p>
                      <a:endParaRPr lang="en-GB" sz="800" dirty="0"/>
                    </a:p>
                    <a:p>
                      <a:r>
                        <a:rPr lang="en-GB" sz="800" dirty="0"/>
                        <a:t>Derive</a:t>
                      </a:r>
                      <a:r>
                        <a:rPr lang="en-GB" sz="800" baseline="0" dirty="0"/>
                        <a:t> and use - facts to 100. 10 – 7  = 3 so… 100 – 70 = 30  </a:t>
                      </a:r>
                    </a:p>
                    <a:p>
                      <a:pPr marL="0" indent="0">
                        <a:buNone/>
                      </a:pPr>
                      <a:endParaRPr lang="en-GB" sz="800" baseline="0" dirty="0"/>
                    </a:p>
                    <a:p>
                      <a:pPr marL="0" indent="0">
                        <a:buNone/>
                      </a:pPr>
                      <a:r>
                        <a:rPr lang="en-GB" sz="800" baseline="0" dirty="0"/>
                        <a:t>Add using concrete objects and </a:t>
                      </a:r>
                      <a:r>
                        <a:rPr lang="en-GB" sz="800" baseline="0" dirty="0" err="1"/>
                        <a:t>pictoral</a:t>
                      </a:r>
                      <a:r>
                        <a:rPr lang="en-GB" sz="800" baseline="0" dirty="0"/>
                        <a:t> representations and mental calculations (TO-O, TO-T, TO-TO, O-O-O)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aseline="0" dirty="0"/>
                        <a:t>Subtract mentally (HTO-H, HTO-T, HTO-0)</a:t>
                      </a:r>
                    </a:p>
                    <a:p>
                      <a:endParaRPr lang="en-GB" sz="800" baseline="0" dirty="0"/>
                    </a:p>
                    <a:p>
                      <a:r>
                        <a:rPr lang="en-GB" sz="800" baseline="0" dirty="0"/>
                        <a:t>Subtract numbers with up to 3 digits efficiently.</a:t>
                      </a:r>
                    </a:p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/>
                        <a:t>Continue to subtract mentally using larger numbers.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r>
                        <a:rPr lang="en-GB" sz="800" dirty="0"/>
                        <a:t>Continue to reinforce efficient</a:t>
                      </a:r>
                      <a:r>
                        <a:rPr lang="en-GB" sz="800" baseline="0" dirty="0"/>
                        <a:t> written methods to subtract up to 4 digits including decimals. </a:t>
                      </a:r>
                    </a:p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/>
                        <a:t>Continue to subtract mentally using larger numbers with increased fluency.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Continue to reinforce efficient</a:t>
                      </a:r>
                      <a:r>
                        <a:rPr lang="en-GB" sz="800" baseline="0" dirty="0"/>
                        <a:t> written methods to subtract more than 4 digits including decimals. </a:t>
                      </a:r>
                    </a:p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/>
                        <a:t>Continue to subtract mentally using larger numbers with increased fluency.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Continue to reinforce efficient</a:t>
                      </a:r>
                      <a:r>
                        <a:rPr lang="en-GB" sz="800" baseline="0" dirty="0"/>
                        <a:t> written methods to subtract more than 4 digits including decimals., moving away from using concrete objects when fully fluent and secure conceptually.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/>
                        <a:t>Explore  using brackets.</a:t>
                      </a:r>
                    </a:p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2150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Taking away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Practical demonstrations</a:t>
                      </a:r>
                      <a:r>
                        <a:rPr lang="en-GB" sz="800" baseline="0" dirty="0"/>
                        <a:t> of ‘taking away’.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endParaRPr lang="en-GB" sz="800" baseline="0" dirty="0"/>
                    </a:p>
                    <a:p>
                      <a:endParaRPr lang="en-GB" sz="800" baseline="0" dirty="0"/>
                    </a:p>
                    <a:p>
                      <a:endParaRPr lang="en-GB" sz="800" baseline="0" dirty="0"/>
                    </a:p>
                    <a:p>
                      <a:endParaRPr lang="en-GB" sz="80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Use</a:t>
                      </a:r>
                      <a:r>
                        <a:rPr lang="en-GB" sz="800" baseline="0" dirty="0"/>
                        <a:t> the language of </a:t>
                      </a:r>
                      <a:r>
                        <a:rPr lang="en-GB" sz="800" baseline="0" dirty="0">
                          <a:solidFill>
                            <a:srgbClr val="0070C0"/>
                          </a:solidFill>
                        </a:rPr>
                        <a:t>take away</a:t>
                      </a:r>
                      <a:r>
                        <a:rPr lang="en-GB" sz="800" baseline="0" dirty="0"/>
                        <a:t>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/>
                        <a:t>17 – 12 = 5</a:t>
                      </a:r>
                    </a:p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72 – 47</a:t>
                      </a:r>
                    </a:p>
                    <a:p>
                      <a:endParaRPr lang="en-GB" sz="800" dirty="0"/>
                    </a:p>
                    <a:p>
                      <a:endParaRPr lang="en-GB" sz="800" dirty="0"/>
                    </a:p>
                    <a:p>
                      <a:endParaRPr lang="en-GB" sz="800" dirty="0"/>
                    </a:p>
                    <a:p>
                      <a:endParaRPr lang="en-GB" sz="800" dirty="0"/>
                    </a:p>
                    <a:p>
                      <a:endParaRPr lang="en-GB" sz="800" dirty="0"/>
                    </a:p>
                    <a:p>
                      <a:endParaRPr lang="en-GB" sz="800" dirty="0"/>
                    </a:p>
                    <a:p>
                      <a:endParaRPr lang="en-GB" sz="800" dirty="0"/>
                    </a:p>
                    <a:p>
                      <a:r>
                        <a:rPr lang="en-GB" sz="1400" dirty="0"/>
                        <a:t>  7 2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Move to more abstract representation of place value counters.</a:t>
                      </a:r>
                    </a:p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053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Finding the difference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aseline="0" dirty="0"/>
                        <a:t>Comparing numbers up to 20.</a:t>
                      </a:r>
                    </a:p>
                    <a:p>
                      <a:pPr algn="ctr"/>
                      <a:endParaRPr lang="en-GB" sz="700" baseline="0" dirty="0"/>
                    </a:p>
                    <a:p>
                      <a:endParaRPr lang="en-GB" sz="800" dirty="0"/>
                    </a:p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Use</a:t>
                      </a:r>
                      <a:r>
                        <a:rPr lang="en-GB" sz="800" baseline="0" dirty="0"/>
                        <a:t> the language of </a:t>
                      </a:r>
                      <a:r>
                        <a:rPr lang="en-GB" sz="800" baseline="0" dirty="0">
                          <a:solidFill>
                            <a:srgbClr val="0070C0"/>
                          </a:solidFill>
                        </a:rPr>
                        <a:t>less than </a:t>
                      </a:r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and </a:t>
                      </a:r>
                      <a:r>
                        <a:rPr lang="en-GB" sz="800" baseline="0" dirty="0">
                          <a:solidFill>
                            <a:srgbClr val="0070C0"/>
                          </a:solidFill>
                        </a:rPr>
                        <a:t>more than</a:t>
                      </a:r>
                      <a:r>
                        <a:rPr lang="en-GB" sz="800" baseline="0" dirty="0"/>
                        <a:t>. </a:t>
                      </a:r>
                    </a:p>
                    <a:p>
                      <a:pPr algn="ctr"/>
                      <a:endParaRPr lang="en-GB" sz="800" baseline="0" dirty="0"/>
                    </a:p>
                    <a:p>
                      <a:pPr algn="ctr"/>
                      <a:endParaRPr lang="en-GB" sz="800" baseline="0" dirty="0"/>
                    </a:p>
                    <a:p>
                      <a:pPr algn="ctr"/>
                      <a:endParaRPr lang="en-GB" sz="800" baseline="0" dirty="0"/>
                    </a:p>
                    <a:p>
                      <a:endParaRPr lang="en-GB" sz="800" baseline="0" dirty="0"/>
                    </a:p>
                    <a:p>
                      <a:endParaRPr lang="en-GB" sz="800" dirty="0"/>
                    </a:p>
                    <a:p>
                      <a:endParaRPr lang="en-GB" sz="800" dirty="0"/>
                    </a:p>
                    <a:p>
                      <a:r>
                        <a:rPr lang="en-GB" sz="800" dirty="0"/>
                        <a:t>9 – 4 = 5</a:t>
                      </a:r>
                    </a:p>
                    <a:p>
                      <a:r>
                        <a:rPr lang="en-GB" sz="800" dirty="0"/>
                        <a:t>9 is 5 more than 4</a:t>
                      </a:r>
                    </a:p>
                    <a:p>
                      <a:r>
                        <a:rPr lang="en-GB" sz="800" dirty="0"/>
                        <a:t>4</a:t>
                      </a:r>
                      <a:r>
                        <a:rPr lang="en-GB" sz="800" baseline="0" dirty="0"/>
                        <a:t> is 5 less than 9</a:t>
                      </a:r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/>
                        <a:t>Extend language to include </a:t>
                      </a:r>
                      <a:r>
                        <a:rPr lang="en-GB" sz="800" baseline="0" dirty="0">
                          <a:solidFill>
                            <a:srgbClr val="0070C0"/>
                          </a:solidFill>
                        </a:rPr>
                        <a:t>the difference.</a:t>
                      </a:r>
                      <a:endParaRPr lang="en-GB" sz="800" dirty="0"/>
                    </a:p>
                    <a:p>
                      <a:r>
                        <a:rPr lang="en-GB" sz="800" dirty="0"/>
                        <a:t>              72 - 25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Increase efficiency of jumps</a:t>
                      </a:r>
                      <a:r>
                        <a:rPr lang="en-GB" sz="800" baseline="0" dirty="0">
                          <a:solidFill>
                            <a:srgbClr val="0070C0"/>
                          </a:solidFill>
                        </a:rPr>
                        <a:t>.</a:t>
                      </a:r>
                      <a:endParaRPr lang="en-GB" sz="800" dirty="0"/>
                    </a:p>
                    <a:p>
                      <a:endParaRPr lang="en-GB" sz="80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en-GB" sz="800" baseline="0" dirty="0"/>
                    </a:p>
                    <a:p>
                      <a:r>
                        <a:rPr lang="en-GB" sz="800" dirty="0"/>
                        <a:t>Develop use of jottings to become more efficient:</a:t>
                      </a:r>
                    </a:p>
                    <a:p>
                      <a:endParaRPr lang="en-GB" sz="1000" dirty="0"/>
                    </a:p>
                    <a:p>
                      <a:r>
                        <a:rPr lang="en-GB" sz="1000" dirty="0"/>
                        <a:t>e.g. 7064 – 489        </a:t>
                      </a:r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r>
                        <a:rPr lang="en-GB" sz="1000" dirty="0"/>
                        <a:t> + 511</a:t>
                      </a:r>
                      <a:r>
                        <a:rPr lang="en-GB" sz="1000" baseline="0" dirty="0"/>
                        <a:t> (1000)</a:t>
                      </a:r>
                      <a:r>
                        <a:rPr lang="en-GB" sz="1000" dirty="0"/>
                        <a:t>, +6064 (7064) = 6575</a:t>
                      </a:r>
                    </a:p>
                    <a:p>
                      <a:endParaRPr lang="en-GB" sz="1000" dirty="0"/>
                    </a:p>
                    <a:p>
                      <a:r>
                        <a:rPr lang="en-GB" sz="1000" dirty="0"/>
                        <a:t>e.g. £2.35</a:t>
                      </a:r>
                      <a:r>
                        <a:rPr lang="en-GB" sz="1000" baseline="0" dirty="0"/>
                        <a:t> = £0.46        + 54p (£1), + £1.35 (£2.35) = £1.89</a:t>
                      </a:r>
                      <a:endParaRPr lang="en-GB" sz="800" baseline="0" dirty="0"/>
                    </a:p>
                    <a:p>
                      <a:endParaRPr lang="en-GB" sz="800" dirty="0"/>
                    </a:p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649">
                <a:tc>
                  <a:txBody>
                    <a:bodyPr/>
                    <a:lstStyle/>
                    <a:p>
                      <a:pPr algn="l"/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l"/>
                      <a:r>
                        <a:rPr lang="en-GB" sz="900" dirty="0"/>
                        <a:t>Throughout, use </a:t>
                      </a:r>
                      <a:r>
                        <a:rPr lang="en-GB" sz="900" dirty="0" err="1"/>
                        <a:t>cuisenaire</a:t>
                      </a:r>
                      <a:r>
                        <a:rPr lang="en-GB" sz="900" dirty="0"/>
                        <a:t> to reinforce the related </a:t>
                      </a:r>
                    </a:p>
                    <a:p>
                      <a:pPr algn="l"/>
                      <a:r>
                        <a:rPr lang="en-GB" sz="900" dirty="0"/>
                        <a:t>addition facts and that subtraction</a:t>
                      </a:r>
                      <a:r>
                        <a:rPr lang="en-GB" sz="900" baseline="0" dirty="0"/>
                        <a:t> of 2 numbers</a:t>
                      </a:r>
                    </a:p>
                    <a:p>
                      <a:pPr algn="l"/>
                      <a:r>
                        <a:rPr lang="en-GB" sz="900" baseline="0" dirty="0"/>
                        <a:t>cannot be done in any order.</a:t>
                      </a: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5" name="Control 19"/>
          <p:cNvSpPr>
            <a:spLocks noChangeArrowheads="1" noChangeShapeType="1"/>
          </p:cNvSpPr>
          <p:nvPr/>
        </p:nvSpPr>
        <p:spPr bwMode="auto">
          <a:xfrm>
            <a:off x="5121275" y="3756026"/>
            <a:ext cx="2551113" cy="167798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867400" y="6096000"/>
            <a:ext cx="2262158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50" dirty="0"/>
              <a:t>e.g. 12 – 4 = 8,  8 + 4 = 12 etc</a:t>
            </a:r>
          </a:p>
          <a:p>
            <a:endParaRPr lang="en-GB" sz="1050" dirty="0"/>
          </a:p>
          <a:p>
            <a:r>
              <a:rPr lang="en-GB" sz="1050" dirty="0"/>
              <a:t>e.g. 8.7 - 3.9 =  4.8, 4.8 + 3.9 = 8.7 etc</a:t>
            </a:r>
          </a:p>
        </p:txBody>
      </p:sp>
      <p:grpSp>
        <p:nvGrpSpPr>
          <p:cNvPr id="79" name="Group 78"/>
          <p:cNvGrpSpPr/>
          <p:nvPr/>
        </p:nvGrpSpPr>
        <p:grpSpPr>
          <a:xfrm>
            <a:off x="838200" y="3505200"/>
            <a:ext cx="609600" cy="533400"/>
            <a:chOff x="762000" y="1371600"/>
            <a:chExt cx="609600" cy="533400"/>
          </a:xfrm>
        </p:grpSpPr>
        <p:sp>
          <p:nvSpPr>
            <p:cNvPr id="80" name="Oval 79"/>
            <p:cNvSpPr/>
            <p:nvPr/>
          </p:nvSpPr>
          <p:spPr>
            <a:xfrm>
              <a:off x="990600" y="14478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838200" y="16002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1219200" y="14478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762000" y="13716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1143000" y="16764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5" name="Straight Connector 84"/>
            <p:cNvCxnSpPr/>
            <p:nvPr/>
          </p:nvCxnSpPr>
          <p:spPr>
            <a:xfrm rot="16200000" flipH="1">
              <a:off x="1143000" y="1447800"/>
              <a:ext cx="304800" cy="15240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16200000" flipH="1">
              <a:off x="1066800" y="1676400"/>
              <a:ext cx="304800" cy="15240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7" name="Group 166"/>
          <p:cNvGrpSpPr/>
          <p:nvPr/>
        </p:nvGrpSpPr>
        <p:grpSpPr>
          <a:xfrm>
            <a:off x="2971800" y="3200400"/>
            <a:ext cx="990600" cy="685800"/>
            <a:chOff x="3132138" y="1874838"/>
            <a:chExt cx="3744912" cy="2695575"/>
          </a:xfrm>
        </p:grpSpPr>
        <p:grpSp>
          <p:nvGrpSpPr>
            <p:cNvPr id="168" name="Group 167"/>
            <p:cNvGrpSpPr>
              <a:grpSpLocks/>
            </p:cNvGrpSpPr>
            <p:nvPr/>
          </p:nvGrpSpPr>
          <p:grpSpPr bwMode="auto">
            <a:xfrm rot="6316896">
              <a:off x="3332950" y="2785273"/>
              <a:ext cx="1862141" cy="187325"/>
              <a:chOff x="340" y="3702"/>
              <a:chExt cx="907" cy="91"/>
            </a:xfrm>
          </p:grpSpPr>
          <p:sp>
            <p:nvSpPr>
              <p:cNvPr id="245" name="Rectangle 3"/>
              <p:cNvSpPr>
                <a:spLocks noChangeArrowheads="1"/>
              </p:cNvSpPr>
              <p:nvPr/>
            </p:nvSpPr>
            <p:spPr bwMode="auto">
              <a:xfrm>
                <a:off x="340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6" name="Rectangle 4"/>
              <p:cNvSpPr>
                <a:spLocks noChangeArrowheads="1"/>
              </p:cNvSpPr>
              <p:nvPr/>
            </p:nvSpPr>
            <p:spPr bwMode="auto">
              <a:xfrm>
                <a:off x="431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7" name="Rectangle 5"/>
              <p:cNvSpPr>
                <a:spLocks noChangeArrowheads="1"/>
              </p:cNvSpPr>
              <p:nvPr/>
            </p:nvSpPr>
            <p:spPr bwMode="auto">
              <a:xfrm>
                <a:off x="521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8" name="Rectangle 6"/>
              <p:cNvSpPr>
                <a:spLocks noChangeArrowheads="1"/>
              </p:cNvSpPr>
              <p:nvPr/>
            </p:nvSpPr>
            <p:spPr bwMode="auto">
              <a:xfrm>
                <a:off x="612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9" name="Rectangle 7"/>
              <p:cNvSpPr>
                <a:spLocks noChangeArrowheads="1"/>
              </p:cNvSpPr>
              <p:nvPr/>
            </p:nvSpPr>
            <p:spPr bwMode="auto">
              <a:xfrm>
                <a:off x="703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0" name="Rectangle 8"/>
              <p:cNvSpPr>
                <a:spLocks noChangeArrowheads="1"/>
              </p:cNvSpPr>
              <p:nvPr/>
            </p:nvSpPr>
            <p:spPr bwMode="auto">
              <a:xfrm>
                <a:off x="793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1" name="Rectangle 9"/>
              <p:cNvSpPr>
                <a:spLocks noChangeArrowheads="1"/>
              </p:cNvSpPr>
              <p:nvPr/>
            </p:nvSpPr>
            <p:spPr bwMode="auto">
              <a:xfrm>
                <a:off x="884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2" name="Rectangle 10"/>
              <p:cNvSpPr>
                <a:spLocks noChangeArrowheads="1"/>
              </p:cNvSpPr>
              <p:nvPr/>
            </p:nvSpPr>
            <p:spPr bwMode="auto">
              <a:xfrm>
                <a:off x="975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3" name="Rectangle 11"/>
              <p:cNvSpPr>
                <a:spLocks noChangeArrowheads="1"/>
              </p:cNvSpPr>
              <p:nvPr/>
            </p:nvSpPr>
            <p:spPr bwMode="auto">
              <a:xfrm>
                <a:off x="1066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4" name="Rectangle 12"/>
              <p:cNvSpPr>
                <a:spLocks noChangeArrowheads="1"/>
              </p:cNvSpPr>
              <p:nvPr/>
            </p:nvSpPr>
            <p:spPr bwMode="auto">
              <a:xfrm>
                <a:off x="1156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69" name="Rectangle 13"/>
            <p:cNvSpPr>
              <a:spLocks noChangeArrowheads="1"/>
            </p:cNvSpPr>
            <p:nvPr/>
          </p:nvSpPr>
          <p:spPr bwMode="auto">
            <a:xfrm>
              <a:off x="6691313" y="2565400"/>
              <a:ext cx="185737" cy="18573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70" name="Group 14"/>
            <p:cNvGrpSpPr>
              <a:grpSpLocks/>
            </p:cNvGrpSpPr>
            <p:nvPr/>
          </p:nvGrpSpPr>
          <p:grpSpPr bwMode="auto">
            <a:xfrm rot="6316896">
              <a:off x="2942426" y="3329784"/>
              <a:ext cx="1862141" cy="187325"/>
              <a:chOff x="340" y="3702"/>
              <a:chExt cx="907" cy="91"/>
            </a:xfrm>
          </p:grpSpPr>
          <p:sp>
            <p:nvSpPr>
              <p:cNvPr id="235" name="Rectangle 15"/>
              <p:cNvSpPr>
                <a:spLocks noChangeArrowheads="1"/>
              </p:cNvSpPr>
              <p:nvPr/>
            </p:nvSpPr>
            <p:spPr bwMode="auto">
              <a:xfrm>
                <a:off x="340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6" name="Rectangle 16"/>
              <p:cNvSpPr>
                <a:spLocks noChangeArrowheads="1"/>
              </p:cNvSpPr>
              <p:nvPr/>
            </p:nvSpPr>
            <p:spPr bwMode="auto">
              <a:xfrm>
                <a:off x="431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7" name="Rectangle 17"/>
              <p:cNvSpPr>
                <a:spLocks noChangeArrowheads="1"/>
              </p:cNvSpPr>
              <p:nvPr/>
            </p:nvSpPr>
            <p:spPr bwMode="auto">
              <a:xfrm>
                <a:off x="521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8" name="Rectangle 18"/>
              <p:cNvSpPr>
                <a:spLocks noChangeArrowheads="1"/>
              </p:cNvSpPr>
              <p:nvPr/>
            </p:nvSpPr>
            <p:spPr bwMode="auto">
              <a:xfrm>
                <a:off x="612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9" name="Rectangle 19"/>
              <p:cNvSpPr>
                <a:spLocks noChangeArrowheads="1"/>
              </p:cNvSpPr>
              <p:nvPr/>
            </p:nvSpPr>
            <p:spPr bwMode="auto">
              <a:xfrm>
                <a:off x="703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0" name="Rectangle 20"/>
              <p:cNvSpPr>
                <a:spLocks noChangeArrowheads="1"/>
              </p:cNvSpPr>
              <p:nvPr/>
            </p:nvSpPr>
            <p:spPr bwMode="auto">
              <a:xfrm>
                <a:off x="793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1" name="Rectangle 21"/>
              <p:cNvSpPr>
                <a:spLocks noChangeArrowheads="1"/>
              </p:cNvSpPr>
              <p:nvPr/>
            </p:nvSpPr>
            <p:spPr bwMode="auto">
              <a:xfrm>
                <a:off x="884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2" name="Rectangle 22"/>
              <p:cNvSpPr>
                <a:spLocks noChangeArrowheads="1"/>
              </p:cNvSpPr>
              <p:nvPr/>
            </p:nvSpPr>
            <p:spPr bwMode="auto">
              <a:xfrm>
                <a:off x="975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3" name="Rectangle 23"/>
              <p:cNvSpPr>
                <a:spLocks noChangeArrowheads="1"/>
              </p:cNvSpPr>
              <p:nvPr/>
            </p:nvSpPr>
            <p:spPr bwMode="auto">
              <a:xfrm>
                <a:off x="1066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4" name="Rectangle 24"/>
              <p:cNvSpPr>
                <a:spLocks noChangeArrowheads="1"/>
              </p:cNvSpPr>
              <p:nvPr/>
            </p:nvSpPr>
            <p:spPr bwMode="auto">
              <a:xfrm>
                <a:off x="1156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71" name="Rectangle 25"/>
            <p:cNvSpPr>
              <a:spLocks noChangeArrowheads="1"/>
            </p:cNvSpPr>
            <p:nvPr/>
          </p:nvSpPr>
          <p:spPr bwMode="auto">
            <a:xfrm rot="6316896">
              <a:off x="6288088" y="2060575"/>
              <a:ext cx="187325" cy="18732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2" name="Rectangle 26"/>
            <p:cNvSpPr>
              <a:spLocks noChangeArrowheads="1"/>
            </p:cNvSpPr>
            <p:nvPr/>
          </p:nvSpPr>
          <p:spPr bwMode="auto">
            <a:xfrm rot="6316896">
              <a:off x="6433344" y="2420144"/>
              <a:ext cx="185737" cy="18732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3" name="Rectangle 27"/>
            <p:cNvSpPr>
              <a:spLocks noChangeArrowheads="1"/>
            </p:cNvSpPr>
            <p:nvPr/>
          </p:nvSpPr>
          <p:spPr bwMode="auto">
            <a:xfrm rot="6316896">
              <a:off x="5900738" y="2636838"/>
              <a:ext cx="187325" cy="18732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" name="Rectangle 28"/>
            <p:cNvSpPr>
              <a:spLocks noChangeArrowheads="1"/>
            </p:cNvSpPr>
            <p:nvPr/>
          </p:nvSpPr>
          <p:spPr bwMode="auto">
            <a:xfrm rot="6316896">
              <a:off x="6288882" y="2996406"/>
              <a:ext cx="185738" cy="18732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" name="Rectangle 29"/>
            <p:cNvSpPr>
              <a:spLocks noChangeArrowheads="1"/>
            </p:cNvSpPr>
            <p:nvPr/>
          </p:nvSpPr>
          <p:spPr bwMode="auto">
            <a:xfrm rot="6316896">
              <a:off x="5999163" y="2420938"/>
              <a:ext cx="187325" cy="18732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" name="Rectangle 30"/>
            <p:cNvSpPr>
              <a:spLocks noChangeArrowheads="1"/>
            </p:cNvSpPr>
            <p:nvPr/>
          </p:nvSpPr>
          <p:spPr bwMode="auto">
            <a:xfrm rot="6316896">
              <a:off x="6216650" y="3357563"/>
              <a:ext cx="187325" cy="18732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7" name="Rectangle 31"/>
            <p:cNvSpPr>
              <a:spLocks noChangeArrowheads="1"/>
            </p:cNvSpPr>
            <p:nvPr/>
          </p:nvSpPr>
          <p:spPr bwMode="auto">
            <a:xfrm rot="6316896">
              <a:off x="6333332" y="2707481"/>
              <a:ext cx="185738" cy="18732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8" name="Rectangle 32"/>
            <p:cNvSpPr>
              <a:spLocks noChangeArrowheads="1"/>
            </p:cNvSpPr>
            <p:nvPr/>
          </p:nvSpPr>
          <p:spPr bwMode="auto">
            <a:xfrm rot="6316896">
              <a:off x="5999163" y="2997200"/>
              <a:ext cx="187325" cy="18732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9" name="Rectangle 33"/>
            <p:cNvSpPr>
              <a:spLocks noChangeArrowheads="1"/>
            </p:cNvSpPr>
            <p:nvPr/>
          </p:nvSpPr>
          <p:spPr bwMode="auto">
            <a:xfrm rot="6316896">
              <a:off x="5999163" y="3573463"/>
              <a:ext cx="187325" cy="18732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0" name="Rectangle 34"/>
            <p:cNvSpPr>
              <a:spLocks noChangeArrowheads="1"/>
            </p:cNvSpPr>
            <p:nvPr/>
          </p:nvSpPr>
          <p:spPr bwMode="auto">
            <a:xfrm rot="6316896">
              <a:off x="6216650" y="3789363"/>
              <a:ext cx="187325" cy="18732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81" name="Group 35"/>
            <p:cNvGrpSpPr>
              <a:grpSpLocks/>
            </p:cNvGrpSpPr>
            <p:nvPr/>
          </p:nvGrpSpPr>
          <p:grpSpPr bwMode="auto">
            <a:xfrm rot="6316896">
              <a:off x="2294725" y="3258348"/>
              <a:ext cx="1862141" cy="187325"/>
              <a:chOff x="340" y="3702"/>
              <a:chExt cx="907" cy="91"/>
            </a:xfrm>
          </p:grpSpPr>
          <p:sp>
            <p:nvSpPr>
              <p:cNvPr id="223" name="Rectangle 36"/>
              <p:cNvSpPr>
                <a:spLocks noChangeArrowheads="1"/>
              </p:cNvSpPr>
              <p:nvPr/>
            </p:nvSpPr>
            <p:spPr bwMode="auto">
              <a:xfrm>
                <a:off x="340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6" name="Rectangle 37"/>
              <p:cNvSpPr>
                <a:spLocks noChangeArrowheads="1"/>
              </p:cNvSpPr>
              <p:nvPr/>
            </p:nvSpPr>
            <p:spPr bwMode="auto">
              <a:xfrm>
                <a:off x="431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7" name="Rectangle 38"/>
              <p:cNvSpPr>
                <a:spLocks noChangeArrowheads="1"/>
              </p:cNvSpPr>
              <p:nvPr/>
            </p:nvSpPr>
            <p:spPr bwMode="auto">
              <a:xfrm>
                <a:off x="521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8" name="Rectangle 39"/>
              <p:cNvSpPr>
                <a:spLocks noChangeArrowheads="1"/>
              </p:cNvSpPr>
              <p:nvPr/>
            </p:nvSpPr>
            <p:spPr bwMode="auto">
              <a:xfrm>
                <a:off x="612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9" name="Rectangle 40"/>
              <p:cNvSpPr>
                <a:spLocks noChangeArrowheads="1"/>
              </p:cNvSpPr>
              <p:nvPr/>
            </p:nvSpPr>
            <p:spPr bwMode="auto">
              <a:xfrm>
                <a:off x="703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0" name="Rectangle 41"/>
              <p:cNvSpPr>
                <a:spLocks noChangeArrowheads="1"/>
              </p:cNvSpPr>
              <p:nvPr/>
            </p:nvSpPr>
            <p:spPr bwMode="auto">
              <a:xfrm>
                <a:off x="793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1" name="Rectangle 42"/>
              <p:cNvSpPr>
                <a:spLocks noChangeArrowheads="1"/>
              </p:cNvSpPr>
              <p:nvPr/>
            </p:nvSpPr>
            <p:spPr bwMode="auto">
              <a:xfrm>
                <a:off x="884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2" name="Rectangle 43"/>
              <p:cNvSpPr>
                <a:spLocks noChangeArrowheads="1"/>
              </p:cNvSpPr>
              <p:nvPr/>
            </p:nvSpPr>
            <p:spPr bwMode="auto">
              <a:xfrm>
                <a:off x="975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3" name="Rectangle 44"/>
              <p:cNvSpPr>
                <a:spLocks noChangeArrowheads="1"/>
              </p:cNvSpPr>
              <p:nvPr/>
            </p:nvSpPr>
            <p:spPr bwMode="auto">
              <a:xfrm>
                <a:off x="1066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4" name="Rectangle 45"/>
              <p:cNvSpPr>
                <a:spLocks noChangeArrowheads="1"/>
              </p:cNvSpPr>
              <p:nvPr/>
            </p:nvSpPr>
            <p:spPr bwMode="auto">
              <a:xfrm>
                <a:off x="1156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82" name="Group 46"/>
            <p:cNvGrpSpPr>
              <a:grpSpLocks/>
            </p:cNvGrpSpPr>
            <p:nvPr/>
          </p:nvGrpSpPr>
          <p:grpSpPr bwMode="auto">
            <a:xfrm rot="6316896">
              <a:off x="2828125" y="2712248"/>
              <a:ext cx="1862141" cy="187325"/>
              <a:chOff x="340" y="3702"/>
              <a:chExt cx="907" cy="91"/>
            </a:xfrm>
          </p:grpSpPr>
          <p:sp>
            <p:nvSpPr>
              <p:cNvPr id="206" name="Rectangle 47"/>
              <p:cNvSpPr>
                <a:spLocks noChangeArrowheads="1"/>
              </p:cNvSpPr>
              <p:nvPr/>
            </p:nvSpPr>
            <p:spPr bwMode="auto">
              <a:xfrm>
                <a:off x="340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9" name="Rectangle 48"/>
              <p:cNvSpPr>
                <a:spLocks noChangeArrowheads="1"/>
              </p:cNvSpPr>
              <p:nvPr/>
            </p:nvSpPr>
            <p:spPr bwMode="auto">
              <a:xfrm>
                <a:off x="431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0" name="Rectangle 49"/>
              <p:cNvSpPr>
                <a:spLocks noChangeArrowheads="1"/>
              </p:cNvSpPr>
              <p:nvPr/>
            </p:nvSpPr>
            <p:spPr bwMode="auto">
              <a:xfrm>
                <a:off x="521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1" name="Rectangle 50"/>
              <p:cNvSpPr>
                <a:spLocks noChangeArrowheads="1"/>
              </p:cNvSpPr>
              <p:nvPr/>
            </p:nvSpPr>
            <p:spPr bwMode="auto">
              <a:xfrm>
                <a:off x="612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2" name="Rectangle 51"/>
              <p:cNvSpPr>
                <a:spLocks noChangeArrowheads="1"/>
              </p:cNvSpPr>
              <p:nvPr/>
            </p:nvSpPr>
            <p:spPr bwMode="auto">
              <a:xfrm>
                <a:off x="703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3" name="Rectangle 52"/>
              <p:cNvSpPr>
                <a:spLocks noChangeArrowheads="1"/>
              </p:cNvSpPr>
              <p:nvPr/>
            </p:nvSpPr>
            <p:spPr bwMode="auto">
              <a:xfrm>
                <a:off x="793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6" name="Rectangle 53"/>
              <p:cNvSpPr>
                <a:spLocks noChangeArrowheads="1"/>
              </p:cNvSpPr>
              <p:nvPr/>
            </p:nvSpPr>
            <p:spPr bwMode="auto">
              <a:xfrm>
                <a:off x="884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7" name="Rectangle 54"/>
              <p:cNvSpPr>
                <a:spLocks noChangeArrowheads="1"/>
              </p:cNvSpPr>
              <p:nvPr/>
            </p:nvSpPr>
            <p:spPr bwMode="auto">
              <a:xfrm>
                <a:off x="975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8" name="Rectangle 55"/>
              <p:cNvSpPr>
                <a:spLocks noChangeArrowheads="1"/>
              </p:cNvSpPr>
              <p:nvPr/>
            </p:nvSpPr>
            <p:spPr bwMode="auto">
              <a:xfrm>
                <a:off x="1066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9" name="Rectangle 56"/>
              <p:cNvSpPr>
                <a:spLocks noChangeArrowheads="1"/>
              </p:cNvSpPr>
              <p:nvPr/>
            </p:nvSpPr>
            <p:spPr bwMode="auto">
              <a:xfrm>
                <a:off x="1156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83" name="Group 57"/>
            <p:cNvGrpSpPr>
              <a:grpSpLocks/>
            </p:cNvGrpSpPr>
            <p:nvPr/>
          </p:nvGrpSpPr>
          <p:grpSpPr bwMode="auto">
            <a:xfrm rot="6316896">
              <a:off x="3806026" y="3545684"/>
              <a:ext cx="1862141" cy="187325"/>
              <a:chOff x="340" y="3702"/>
              <a:chExt cx="907" cy="91"/>
            </a:xfrm>
          </p:grpSpPr>
          <p:sp>
            <p:nvSpPr>
              <p:cNvPr id="196" name="Rectangle 58"/>
              <p:cNvSpPr>
                <a:spLocks noChangeArrowheads="1"/>
              </p:cNvSpPr>
              <p:nvPr/>
            </p:nvSpPr>
            <p:spPr bwMode="auto">
              <a:xfrm>
                <a:off x="340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7" name="Rectangle 59"/>
              <p:cNvSpPr>
                <a:spLocks noChangeArrowheads="1"/>
              </p:cNvSpPr>
              <p:nvPr/>
            </p:nvSpPr>
            <p:spPr bwMode="auto">
              <a:xfrm>
                <a:off x="431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8" name="Rectangle 60"/>
              <p:cNvSpPr>
                <a:spLocks noChangeArrowheads="1"/>
              </p:cNvSpPr>
              <p:nvPr/>
            </p:nvSpPr>
            <p:spPr bwMode="auto">
              <a:xfrm>
                <a:off x="521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9" name="Rectangle 61"/>
              <p:cNvSpPr>
                <a:spLocks noChangeArrowheads="1"/>
              </p:cNvSpPr>
              <p:nvPr/>
            </p:nvSpPr>
            <p:spPr bwMode="auto">
              <a:xfrm>
                <a:off x="612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0" name="Rectangle 62"/>
              <p:cNvSpPr>
                <a:spLocks noChangeArrowheads="1"/>
              </p:cNvSpPr>
              <p:nvPr/>
            </p:nvSpPr>
            <p:spPr bwMode="auto">
              <a:xfrm>
                <a:off x="703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1" name="Rectangle 63"/>
              <p:cNvSpPr>
                <a:spLocks noChangeArrowheads="1"/>
              </p:cNvSpPr>
              <p:nvPr/>
            </p:nvSpPr>
            <p:spPr bwMode="auto">
              <a:xfrm>
                <a:off x="793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2" name="Rectangle 64"/>
              <p:cNvSpPr>
                <a:spLocks noChangeArrowheads="1"/>
              </p:cNvSpPr>
              <p:nvPr/>
            </p:nvSpPr>
            <p:spPr bwMode="auto">
              <a:xfrm>
                <a:off x="884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3" name="Rectangle 65"/>
              <p:cNvSpPr>
                <a:spLocks noChangeArrowheads="1"/>
              </p:cNvSpPr>
              <p:nvPr/>
            </p:nvSpPr>
            <p:spPr bwMode="auto">
              <a:xfrm>
                <a:off x="975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4" name="Rectangle 66"/>
              <p:cNvSpPr>
                <a:spLocks noChangeArrowheads="1"/>
              </p:cNvSpPr>
              <p:nvPr/>
            </p:nvSpPr>
            <p:spPr bwMode="auto">
              <a:xfrm>
                <a:off x="1066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" name="Rectangle 67"/>
              <p:cNvSpPr>
                <a:spLocks noChangeArrowheads="1"/>
              </p:cNvSpPr>
              <p:nvPr/>
            </p:nvSpPr>
            <p:spPr bwMode="auto">
              <a:xfrm>
                <a:off x="1156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84" name="Group 68"/>
            <p:cNvGrpSpPr>
              <a:grpSpLocks/>
            </p:cNvGrpSpPr>
            <p:nvPr/>
          </p:nvGrpSpPr>
          <p:grpSpPr bwMode="auto">
            <a:xfrm rot="6316896">
              <a:off x="3447251" y="3402809"/>
              <a:ext cx="1862141" cy="187325"/>
              <a:chOff x="340" y="3702"/>
              <a:chExt cx="907" cy="91"/>
            </a:xfrm>
          </p:grpSpPr>
          <p:sp>
            <p:nvSpPr>
              <p:cNvPr id="186" name="Rectangle 69"/>
              <p:cNvSpPr>
                <a:spLocks noChangeArrowheads="1"/>
              </p:cNvSpPr>
              <p:nvPr/>
            </p:nvSpPr>
            <p:spPr bwMode="auto">
              <a:xfrm>
                <a:off x="340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7" name="Rectangle 70"/>
              <p:cNvSpPr>
                <a:spLocks noChangeArrowheads="1"/>
              </p:cNvSpPr>
              <p:nvPr/>
            </p:nvSpPr>
            <p:spPr bwMode="auto">
              <a:xfrm>
                <a:off x="431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8" name="Rectangle 71"/>
              <p:cNvSpPr>
                <a:spLocks noChangeArrowheads="1"/>
              </p:cNvSpPr>
              <p:nvPr/>
            </p:nvSpPr>
            <p:spPr bwMode="auto">
              <a:xfrm>
                <a:off x="521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9" name="Rectangle 72"/>
              <p:cNvSpPr>
                <a:spLocks noChangeArrowheads="1"/>
              </p:cNvSpPr>
              <p:nvPr/>
            </p:nvSpPr>
            <p:spPr bwMode="auto">
              <a:xfrm>
                <a:off x="612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0" name="Rectangle 73"/>
              <p:cNvSpPr>
                <a:spLocks noChangeArrowheads="1"/>
              </p:cNvSpPr>
              <p:nvPr/>
            </p:nvSpPr>
            <p:spPr bwMode="auto">
              <a:xfrm>
                <a:off x="703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1" name="Rectangle 74"/>
              <p:cNvSpPr>
                <a:spLocks noChangeArrowheads="1"/>
              </p:cNvSpPr>
              <p:nvPr/>
            </p:nvSpPr>
            <p:spPr bwMode="auto">
              <a:xfrm>
                <a:off x="793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2" name="Rectangle 75"/>
              <p:cNvSpPr>
                <a:spLocks noChangeArrowheads="1"/>
              </p:cNvSpPr>
              <p:nvPr/>
            </p:nvSpPr>
            <p:spPr bwMode="auto">
              <a:xfrm>
                <a:off x="884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3" name="Rectangle 76"/>
              <p:cNvSpPr>
                <a:spLocks noChangeArrowheads="1"/>
              </p:cNvSpPr>
              <p:nvPr/>
            </p:nvSpPr>
            <p:spPr bwMode="auto">
              <a:xfrm>
                <a:off x="975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4" name="Rectangle 77"/>
              <p:cNvSpPr>
                <a:spLocks noChangeArrowheads="1"/>
              </p:cNvSpPr>
              <p:nvPr/>
            </p:nvSpPr>
            <p:spPr bwMode="auto">
              <a:xfrm>
                <a:off x="1066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5" name="Rectangle 78"/>
              <p:cNvSpPr>
                <a:spLocks noChangeArrowheads="1"/>
              </p:cNvSpPr>
              <p:nvPr/>
            </p:nvSpPr>
            <p:spPr bwMode="auto">
              <a:xfrm>
                <a:off x="1156" y="3702"/>
                <a:ext cx="91" cy="9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85" name="Rectangle 80"/>
            <p:cNvSpPr>
              <a:spLocks noChangeArrowheads="1"/>
            </p:cNvSpPr>
            <p:nvPr/>
          </p:nvSpPr>
          <p:spPr bwMode="auto">
            <a:xfrm>
              <a:off x="6691313" y="3284538"/>
              <a:ext cx="185737" cy="185737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55" name="TextBox 254"/>
          <p:cNvSpPr txBox="1"/>
          <p:nvPr/>
        </p:nvSpPr>
        <p:spPr>
          <a:xfrm>
            <a:off x="2819400" y="3886200"/>
            <a:ext cx="23666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/>
              <a:t>6</a:t>
            </a:r>
          </a:p>
        </p:txBody>
      </p:sp>
      <p:sp>
        <p:nvSpPr>
          <p:cNvPr id="256" name="TextBox 255"/>
          <p:cNvSpPr txBox="1"/>
          <p:nvPr/>
        </p:nvSpPr>
        <p:spPr>
          <a:xfrm>
            <a:off x="2971800" y="3886200"/>
            <a:ext cx="23666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/>
              <a:t>1</a:t>
            </a:r>
          </a:p>
        </p:txBody>
      </p:sp>
      <p:cxnSp>
        <p:nvCxnSpPr>
          <p:cNvPr id="258" name="Straight Connector 257"/>
          <p:cNvCxnSpPr/>
          <p:nvPr/>
        </p:nvCxnSpPr>
        <p:spPr>
          <a:xfrm rot="5400000">
            <a:off x="2986288" y="4024112"/>
            <a:ext cx="89356" cy="11833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60" name="Picture 259"/>
          <p:cNvPicPr>
            <a:picLocks noChangeAspect="1"/>
          </p:cNvPicPr>
          <p:nvPr/>
        </p:nvPicPr>
        <p:blipFill>
          <a:blip r:embed="rId3"/>
          <a:srcRect t="81818" r="24118"/>
          <a:stretch>
            <a:fillRect/>
          </a:stretch>
        </p:blipFill>
        <p:spPr>
          <a:xfrm>
            <a:off x="3048000" y="5181600"/>
            <a:ext cx="819151" cy="76200"/>
          </a:xfrm>
          <a:prstGeom prst="rect">
            <a:avLst/>
          </a:prstGeom>
        </p:spPr>
      </p:pic>
      <p:grpSp>
        <p:nvGrpSpPr>
          <p:cNvPr id="262" name="Group 261"/>
          <p:cNvGrpSpPr/>
          <p:nvPr/>
        </p:nvGrpSpPr>
        <p:grpSpPr>
          <a:xfrm>
            <a:off x="2895600" y="5257800"/>
            <a:ext cx="1110525" cy="551021"/>
            <a:chOff x="6096000" y="1676400"/>
            <a:chExt cx="1110525" cy="551021"/>
          </a:xfrm>
        </p:grpSpPr>
        <p:cxnSp>
          <p:nvCxnSpPr>
            <p:cNvPr id="263" name="Straight Connector 262"/>
            <p:cNvCxnSpPr/>
            <p:nvPr/>
          </p:nvCxnSpPr>
          <p:spPr>
            <a:xfrm>
              <a:off x="6248400" y="1981200"/>
              <a:ext cx="762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4" name="TextBox 263"/>
            <p:cNvSpPr txBox="1"/>
            <p:nvPr/>
          </p:nvSpPr>
          <p:spPr>
            <a:xfrm>
              <a:off x="6096000" y="1981200"/>
              <a:ext cx="1110525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/>
                <a:t>25    30        70  72</a:t>
              </a:r>
            </a:p>
          </p:txBody>
        </p:sp>
        <p:sp>
          <p:nvSpPr>
            <p:cNvPr id="265" name="Curved Down Arrow 264"/>
            <p:cNvSpPr/>
            <p:nvPr/>
          </p:nvSpPr>
          <p:spPr>
            <a:xfrm>
              <a:off x="6248400" y="1905000"/>
              <a:ext cx="228600" cy="76200"/>
            </a:xfrm>
            <a:prstGeom prst="curved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6" name="TextBox 265"/>
            <p:cNvSpPr txBox="1"/>
            <p:nvPr/>
          </p:nvSpPr>
          <p:spPr>
            <a:xfrm>
              <a:off x="6172200" y="1676400"/>
              <a:ext cx="915635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dirty="0">
                  <a:solidFill>
                    <a:srgbClr val="FF0000"/>
                  </a:solidFill>
                </a:rPr>
                <a:t> +5      +40     +2</a:t>
              </a:r>
            </a:p>
          </p:txBody>
        </p:sp>
        <p:sp>
          <p:nvSpPr>
            <p:cNvPr id="267" name="Curved Down Arrow 266"/>
            <p:cNvSpPr/>
            <p:nvPr/>
          </p:nvSpPr>
          <p:spPr>
            <a:xfrm>
              <a:off x="6477000" y="1905000"/>
              <a:ext cx="381000" cy="76200"/>
            </a:xfrm>
            <a:prstGeom prst="curved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8" name="Curved Down Arrow 267"/>
            <p:cNvSpPr/>
            <p:nvPr/>
          </p:nvSpPr>
          <p:spPr>
            <a:xfrm>
              <a:off x="6858000" y="1905000"/>
              <a:ext cx="152400" cy="76200"/>
            </a:xfrm>
            <a:prstGeom prst="curved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0" name="Group 269"/>
          <p:cNvGrpSpPr/>
          <p:nvPr/>
        </p:nvGrpSpPr>
        <p:grpSpPr>
          <a:xfrm>
            <a:off x="2971800" y="4761384"/>
            <a:ext cx="990600" cy="383232"/>
            <a:chOff x="990600" y="3618384"/>
            <a:chExt cx="990600" cy="383232"/>
          </a:xfrm>
        </p:grpSpPr>
        <p:sp>
          <p:nvSpPr>
            <p:cNvPr id="271" name="Rectangle 270"/>
            <p:cNvSpPr/>
            <p:nvPr/>
          </p:nvSpPr>
          <p:spPr>
            <a:xfrm>
              <a:off x="990600" y="3657600"/>
              <a:ext cx="304800" cy="152400"/>
            </a:xfrm>
            <a:prstGeom prst="rect">
              <a:avLst/>
            </a:prstGeom>
            <a:solidFill>
              <a:srgbClr val="FFFF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2" name="Rectangle 271"/>
            <p:cNvSpPr/>
            <p:nvPr/>
          </p:nvSpPr>
          <p:spPr>
            <a:xfrm>
              <a:off x="990600" y="3810000"/>
              <a:ext cx="990600" cy="152400"/>
            </a:xfrm>
            <a:prstGeom prst="rect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3" name="TextBox 272"/>
            <p:cNvSpPr txBox="1"/>
            <p:nvPr/>
          </p:nvSpPr>
          <p:spPr>
            <a:xfrm>
              <a:off x="990600" y="3618384"/>
              <a:ext cx="301660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dirty="0"/>
                <a:t>25</a:t>
              </a:r>
            </a:p>
          </p:txBody>
        </p:sp>
        <p:sp>
          <p:nvSpPr>
            <p:cNvPr id="274" name="TextBox 273"/>
            <p:cNvSpPr txBox="1"/>
            <p:nvPr/>
          </p:nvSpPr>
          <p:spPr>
            <a:xfrm>
              <a:off x="1295400" y="3770784"/>
              <a:ext cx="312906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dirty="0"/>
                <a:t>72</a:t>
              </a:r>
            </a:p>
          </p:txBody>
        </p:sp>
      </p:grpSp>
      <p:graphicFrame>
        <p:nvGraphicFramePr>
          <p:cNvPr id="275" name="Table 274"/>
          <p:cNvGraphicFramePr>
            <a:graphicFrameLocks noGrp="1"/>
          </p:cNvGraphicFramePr>
          <p:nvPr/>
        </p:nvGraphicFramePr>
        <p:xfrm>
          <a:off x="4114800" y="3657600"/>
          <a:ext cx="990600" cy="7399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5670">
                <a:tc>
                  <a:txBody>
                    <a:bodyPr/>
                    <a:lstStyle/>
                    <a:p>
                      <a:endParaRPr lang="en-US" sz="9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670">
                <a:tc>
                  <a:txBody>
                    <a:bodyPr/>
                    <a:lstStyle/>
                    <a:p>
                      <a:r>
                        <a:rPr lang="en-US" sz="900" dirty="0"/>
                        <a:t>-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9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67">
                <a:tc>
                  <a:txBody>
                    <a:bodyPr/>
                    <a:lstStyle/>
                    <a:p>
                      <a:endParaRPr lang="en-US" sz="9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276" name="Straight Connector 275"/>
          <p:cNvCxnSpPr/>
          <p:nvPr/>
        </p:nvCxnSpPr>
        <p:spPr>
          <a:xfrm rot="5400000">
            <a:off x="4662688" y="3719312"/>
            <a:ext cx="89356" cy="11833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7" name="TextBox 276"/>
          <p:cNvSpPr txBox="1"/>
          <p:nvPr/>
        </p:nvSpPr>
        <p:spPr>
          <a:xfrm>
            <a:off x="4800600" y="3581400"/>
            <a:ext cx="23666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/>
              <a:t>1</a:t>
            </a:r>
          </a:p>
        </p:txBody>
      </p:sp>
      <p:sp>
        <p:nvSpPr>
          <p:cNvPr id="278" name="TextBox 277"/>
          <p:cNvSpPr txBox="1"/>
          <p:nvPr/>
        </p:nvSpPr>
        <p:spPr>
          <a:xfrm>
            <a:off x="4572000" y="3581400"/>
            <a:ext cx="23666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/>
              <a:t>3</a:t>
            </a:r>
          </a:p>
        </p:txBody>
      </p:sp>
      <p:pic>
        <p:nvPicPr>
          <p:cNvPr id="279" name="Picture 278"/>
          <p:cNvPicPr>
            <a:picLocks noChangeAspect="1"/>
          </p:cNvPicPr>
          <p:nvPr/>
        </p:nvPicPr>
        <p:blipFill>
          <a:blip r:embed="rId4"/>
          <a:srcRect l="5769" t="10465" r="7692" b="23256"/>
          <a:stretch>
            <a:fillRect/>
          </a:stretch>
        </p:blipFill>
        <p:spPr>
          <a:xfrm>
            <a:off x="4191000" y="3048000"/>
            <a:ext cx="842211" cy="533400"/>
          </a:xfrm>
          <a:prstGeom prst="rect">
            <a:avLst/>
          </a:prstGeom>
        </p:spPr>
      </p:pic>
      <p:pic>
        <p:nvPicPr>
          <p:cNvPr id="280" name="Picture 30" descr="http://t3.gstatic.com/images?q=tbn:ANd9GcR-URIIlrOV7ntAtvKH4QSxRfzBWXGx1h6y2Bb7_pRfthBplnoNXA:www.ypo.co.uk/~/media/1076DCB1A0AE4E778656FBAB7F12D991.ashx%3Fw%3D212%26h%3D218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32" b="23467"/>
          <a:stretch/>
        </p:blipFill>
        <p:spPr bwMode="auto">
          <a:xfrm>
            <a:off x="5410200" y="3352800"/>
            <a:ext cx="685800" cy="33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1" name="Picture 28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77000" y="3505200"/>
            <a:ext cx="932926" cy="698794"/>
          </a:xfrm>
          <a:prstGeom prst="rect">
            <a:avLst/>
          </a:prstGeom>
        </p:spPr>
      </p:pic>
      <p:pic>
        <p:nvPicPr>
          <p:cNvPr id="282" name="Picture 281"/>
          <p:cNvPicPr>
            <a:picLocks noChangeAspect="1"/>
          </p:cNvPicPr>
          <p:nvPr/>
        </p:nvPicPr>
        <p:blipFill>
          <a:blip r:embed="rId7"/>
          <a:srcRect l="4167" t="22571" r="12500" b="5429"/>
          <a:stretch>
            <a:fillRect/>
          </a:stretch>
        </p:blipFill>
        <p:spPr>
          <a:xfrm>
            <a:off x="7543800" y="3276600"/>
            <a:ext cx="1226457" cy="643890"/>
          </a:xfrm>
          <a:prstGeom prst="rect">
            <a:avLst/>
          </a:prstGeom>
        </p:spPr>
      </p:pic>
      <p:pic>
        <p:nvPicPr>
          <p:cNvPr id="283" name="Picture 282"/>
          <p:cNvPicPr>
            <a:picLocks noChangeAspect="1"/>
          </p:cNvPicPr>
          <p:nvPr/>
        </p:nvPicPr>
        <p:blipFill>
          <a:blip r:embed="rId8"/>
          <a:srcRect t="56000" r="68548"/>
          <a:stretch>
            <a:fillRect/>
          </a:stretch>
        </p:blipFill>
        <p:spPr>
          <a:xfrm>
            <a:off x="5410200" y="3657600"/>
            <a:ext cx="838200" cy="709246"/>
          </a:xfrm>
          <a:prstGeom prst="rect">
            <a:avLst/>
          </a:prstGeom>
        </p:spPr>
      </p:pic>
      <p:pic>
        <p:nvPicPr>
          <p:cNvPr id="284" name="Picture 30" descr="http://t3.gstatic.com/images?q=tbn:ANd9GcR-URIIlrOV7ntAtvKH4QSxRfzBWXGx1h6y2Bb7_pRfthBplnoNXA:www.ypo.co.uk/~/media/1076DCB1A0AE4E778656FBAB7F12D991.ashx%3Fw%3D212%26h%3D218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32" b="23467"/>
          <a:stretch/>
        </p:blipFill>
        <p:spPr bwMode="auto">
          <a:xfrm>
            <a:off x="6553200" y="3048000"/>
            <a:ext cx="685800" cy="33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5" name="Picture 284"/>
          <p:cNvPicPr>
            <a:picLocks noChangeAspect="1"/>
          </p:cNvPicPr>
          <p:nvPr/>
        </p:nvPicPr>
        <p:blipFill>
          <a:blip r:embed="rId9"/>
          <a:srcRect l="35088" t="20225" r="11579" b="52809"/>
          <a:stretch>
            <a:fillRect/>
          </a:stretch>
        </p:blipFill>
        <p:spPr>
          <a:xfrm>
            <a:off x="1828800" y="3352800"/>
            <a:ext cx="723900" cy="685800"/>
          </a:xfrm>
          <a:prstGeom prst="rect">
            <a:avLst/>
          </a:prstGeom>
        </p:spPr>
      </p:pic>
      <p:grpSp>
        <p:nvGrpSpPr>
          <p:cNvPr id="286" name="Group 285"/>
          <p:cNvGrpSpPr/>
          <p:nvPr/>
        </p:nvGrpSpPr>
        <p:grpSpPr>
          <a:xfrm>
            <a:off x="762000" y="5105400"/>
            <a:ext cx="753616" cy="296416"/>
            <a:chOff x="762000" y="2133600"/>
            <a:chExt cx="753616" cy="296416"/>
          </a:xfrm>
        </p:grpSpPr>
        <p:sp>
          <p:nvSpPr>
            <p:cNvPr id="287" name="Oval 286"/>
            <p:cNvSpPr/>
            <p:nvPr/>
          </p:nvSpPr>
          <p:spPr>
            <a:xfrm>
              <a:off x="762000" y="21336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8" name="Oval 287"/>
            <p:cNvSpPr/>
            <p:nvPr/>
          </p:nvSpPr>
          <p:spPr>
            <a:xfrm>
              <a:off x="1066800" y="21336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9" name="Oval 288"/>
            <p:cNvSpPr/>
            <p:nvPr/>
          </p:nvSpPr>
          <p:spPr>
            <a:xfrm>
              <a:off x="1219200" y="21336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0" name="Oval 289"/>
            <p:cNvSpPr/>
            <p:nvPr/>
          </p:nvSpPr>
          <p:spPr>
            <a:xfrm>
              <a:off x="1371600" y="21336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1" name="Oval 290"/>
            <p:cNvSpPr/>
            <p:nvPr/>
          </p:nvSpPr>
          <p:spPr>
            <a:xfrm>
              <a:off x="914400" y="21336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2" name="Oval 291"/>
            <p:cNvSpPr/>
            <p:nvPr/>
          </p:nvSpPr>
          <p:spPr>
            <a:xfrm>
              <a:off x="762000" y="22860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3" name="Oval 292"/>
            <p:cNvSpPr/>
            <p:nvPr/>
          </p:nvSpPr>
          <p:spPr>
            <a:xfrm>
              <a:off x="914400" y="22860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4" name="Oval 293"/>
            <p:cNvSpPr/>
            <p:nvPr/>
          </p:nvSpPr>
          <p:spPr>
            <a:xfrm>
              <a:off x="1066800" y="2286000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95" name="Picture 294"/>
          <p:cNvPicPr>
            <a:picLocks noChangeAspect="1"/>
          </p:cNvPicPr>
          <p:nvPr/>
        </p:nvPicPr>
        <p:blipFill>
          <a:blip r:embed="rId10"/>
          <a:srcRect l="23166" t="21649" r="25869" b="19588"/>
          <a:stretch>
            <a:fillRect/>
          </a:stretch>
        </p:blipFill>
        <p:spPr>
          <a:xfrm>
            <a:off x="1905000" y="4724400"/>
            <a:ext cx="609600" cy="526473"/>
          </a:xfrm>
          <a:prstGeom prst="rect">
            <a:avLst/>
          </a:prstGeom>
        </p:spPr>
      </p:pic>
      <p:grpSp>
        <p:nvGrpSpPr>
          <p:cNvPr id="296" name="Group 295"/>
          <p:cNvGrpSpPr/>
          <p:nvPr/>
        </p:nvGrpSpPr>
        <p:grpSpPr>
          <a:xfrm>
            <a:off x="4038600" y="5181600"/>
            <a:ext cx="1131565" cy="551021"/>
            <a:chOff x="6096000" y="1676400"/>
            <a:chExt cx="1131565" cy="551021"/>
          </a:xfrm>
        </p:grpSpPr>
        <p:cxnSp>
          <p:nvCxnSpPr>
            <p:cNvPr id="297" name="Straight Connector 296"/>
            <p:cNvCxnSpPr/>
            <p:nvPr/>
          </p:nvCxnSpPr>
          <p:spPr>
            <a:xfrm>
              <a:off x="6248400" y="1981200"/>
              <a:ext cx="762000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8" name="TextBox 297"/>
            <p:cNvSpPr txBox="1"/>
            <p:nvPr/>
          </p:nvSpPr>
          <p:spPr>
            <a:xfrm>
              <a:off x="6096000" y="1981200"/>
              <a:ext cx="1131565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/>
                <a:t>69   100   300  348</a:t>
              </a:r>
            </a:p>
          </p:txBody>
        </p:sp>
        <p:sp>
          <p:nvSpPr>
            <p:cNvPr id="299" name="Curved Down Arrow 298"/>
            <p:cNvSpPr/>
            <p:nvPr/>
          </p:nvSpPr>
          <p:spPr>
            <a:xfrm>
              <a:off x="6248400" y="1905000"/>
              <a:ext cx="228600" cy="76200"/>
            </a:xfrm>
            <a:prstGeom prst="curved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00" name="TextBox 299"/>
            <p:cNvSpPr txBox="1"/>
            <p:nvPr/>
          </p:nvSpPr>
          <p:spPr>
            <a:xfrm>
              <a:off x="6172200" y="1676400"/>
              <a:ext cx="1053612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dirty="0">
                  <a:solidFill>
                    <a:srgbClr val="FF0000"/>
                  </a:solidFill>
                </a:rPr>
                <a:t> +31     +200     +48</a:t>
              </a:r>
            </a:p>
          </p:txBody>
        </p:sp>
        <p:sp>
          <p:nvSpPr>
            <p:cNvPr id="301" name="Curved Down Arrow 300"/>
            <p:cNvSpPr/>
            <p:nvPr/>
          </p:nvSpPr>
          <p:spPr>
            <a:xfrm>
              <a:off x="6477000" y="1905000"/>
              <a:ext cx="381000" cy="76200"/>
            </a:xfrm>
            <a:prstGeom prst="curved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02" name="Curved Down Arrow 301"/>
            <p:cNvSpPr/>
            <p:nvPr/>
          </p:nvSpPr>
          <p:spPr>
            <a:xfrm>
              <a:off x="6858000" y="1905000"/>
              <a:ext cx="152400" cy="76200"/>
            </a:xfrm>
            <a:prstGeom prst="curved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3" name="Group 302"/>
          <p:cNvGrpSpPr/>
          <p:nvPr/>
        </p:nvGrpSpPr>
        <p:grpSpPr>
          <a:xfrm>
            <a:off x="4114800" y="4685184"/>
            <a:ext cx="990600" cy="385464"/>
            <a:chOff x="990600" y="3618384"/>
            <a:chExt cx="990600" cy="385464"/>
          </a:xfrm>
        </p:grpSpPr>
        <p:sp>
          <p:nvSpPr>
            <p:cNvPr id="304" name="Rectangle 303"/>
            <p:cNvSpPr/>
            <p:nvPr/>
          </p:nvSpPr>
          <p:spPr>
            <a:xfrm>
              <a:off x="990600" y="3657600"/>
              <a:ext cx="304800" cy="152400"/>
            </a:xfrm>
            <a:prstGeom prst="rect">
              <a:avLst/>
            </a:prstGeom>
            <a:solidFill>
              <a:srgbClr val="FFFF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5" name="Rectangle 304"/>
            <p:cNvSpPr/>
            <p:nvPr/>
          </p:nvSpPr>
          <p:spPr>
            <a:xfrm>
              <a:off x="990600" y="3810000"/>
              <a:ext cx="990600" cy="152400"/>
            </a:xfrm>
            <a:prstGeom prst="rect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6" name="TextBox 305"/>
            <p:cNvSpPr txBox="1"/>
            <p:nvPr/>
          </p:nvSpPr>
          <p:spPr>
            <a:xfrm>
              <a:off x="993740" y="3618384"/>
              <a:ext cx="301660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dirty="0"/>
                <a:t>69</a:t>
              </a:r>
            </a:p>
          </p:txBody>
        </p:sp>
        <p:sp>
          <p:nvSpPr>
            <p:cNvPr id="307" name="TextBox 306"/>
            <p:cNvSpPr txBox="1"/>
            <p:nvPr/>
          </p:nvSpPr>
          <p:spPr>
            <a:xfrm>
              <a:off x="1295400" y="3773016"/>
              <a:ext cx="360157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dirty="0"/>
                <a:t>348</a:t>
              </a:r>
            </a:p>
          </p:txBody>
        </p:sp>
      </p:grpSp>
      <p:sp>
        <p:nvSpPr>
          <p:cNvPr id="308" name="Rectangle 307"/>
          <p:cNvSpPr/>
          <p:nvPr/>
        </p:nvSpPr>
        <p:spPr>
          <a:xfrm>
            <a:off x="3542928" y="6172200"/>
            <a:ext cx="648072" cy="216024"/>
          </a:xfrm>
          <a:prstGeom prst="rect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9" name="Rectangle 308"/>
          <p:cNvSpPr/>
          <p:nvPr/>
        </p:nvSpPr>
        <p:spPr>
          <a:xfrm>
            <a:off x="4191000" y="6172200"/>
            <a:ext cx="1363778" cy="216024"/>
          </a:xfrm>
          <a:prstGeom prst="rect">
            <a:avLst/>
          </a:prstGeom>
          <a:solidFill>
            <a:srgbClr val="00B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0" name="Rectangle 309"/>
          <p:cNvSpPr/>
          <p:nvPr/>
        </p:nvSpPr>
        <p:spPr>
          <a:xfrm>
            <a:off x="3542928" y="6388224"/>
            <a:ext cx="2011850" cy="216024"/>
          </a:xfrm>
          <a:prstGeom prst="rect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1" name="Rectangle 310"/>
          <p:cNvSpPr/>
          <p:nvPr/>
        </p:nvSpPr>
        <p:spPr>
          <a:xfrm>
            <a:off x="7086600" y="4953000"/>
            <a:ext cx="304800" cy="152400"/>
          </a:xfrm>
          <a:prstGeom prst="rect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2" name="Rectangle 311"/>
          <p:cNvSpPr/>
          <p:nvPr/>
        </p:nvSpPr>
        <p:spPr>
          <a:xfrm>
            <a:off x="7086600" y="4800600"/>
            <a:ext cx="990600" cy="152400"/>
          </a:xfrm>
          <a:prstGeom prst="rect">
            <a:avLst/>
          </a:prstGeom>
          <a:solidFill>
            <a:schemeClr val="accent6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3" name="TextBox 312"/>
          <p:cNvSpPr txBox="1"/>
          <p:nvPr/>
        </p:nvSpPr>
        <p:spPr>
          <a:xfrm>
            <a:off x="7391097" y="4756804"/>
            <a:ext cx="42832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7064</a:t>
            </a:r>
          </a:p>
        </p:txBody>
      </p:sp>
      <p:sp>
        <p:nvSpPr>
          <p:cNvPr id="314" name="TextBox 313"/>
          <p:cNvSpPr txBox="1"/>
          <p:nvPr/>
        </p:nvSpPr>
        <p:spPr>
          <a:xfrm>
            <a:off x="7086600" y="4913784"/>
            <a:ext cx="3601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489</a:t>
            </a:r>
          </a:p>
        </p:txBody>
      </p:sp>
    </p:spTree>
    <p:extLst>
      <p:ext uri="{BB962C8B-B14F-4D97-AF65-F5344CB8AC3E}">
        <p14:creationId xmlns:p14="http://schemas.microsoft.com/office/powerpoint/2010/main" val="1409016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475</Words>
  <Application>Microsoft Office PowerPoint</Application>
  <PresentationFormat>On-screen Show (4:3)</PresentationFormat>
  <Paragraphs>112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Prince</dc:creator>
  <cp:lastModifiedBy>Rebecca McLean</cp:lastModifiedBy>
  <cp:revision>24</cp:revision>
  <dcterms:created xsi:type="dcterms:W3CDTF">2014-10-31T13:55:22Z</dcterms:created>
  <dcterms:modified xsi:type="dcterms:W3CDTF">2026-10-12T19:20:27Z</dcterms:modified>
</cp:coreProperties>
</file>