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FC43BB4-E4C0-40C2-80DF-FBF64C3B7D7D}" v="5" dt="2023-01-16T11:43:16.43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94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41C77B5B-ADA4-0744-9DF7-C365B9D2307B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3438A5D7-AE77-C342-ADAE-845CFFE908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93040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38A5D7-AE77-C342-ADAE-845CFFE908B4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AE54-A01F-46D6-9348-ECCA71F1384E}" type="datetimeFigureOut">
              <a:rPr lang="en-GB" smtClean="0"/>
              <a:pPr/>
              <a:t>12/10/2026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12864-E53C-4737-9A20-67F0EF71E8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862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AE54-A01F-46D6-9348-ECCA71F1384E}" type="datetimeFigureOut">
              <a:rPr lang="en-GB" smtClean="0"/>
              <a:pPr/>
              <a:t>12/10/2026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12864-E53C-4737-9A20-67F0EF71E8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0850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AE54-A01F-46D6-9348-ECCA71F1384E}" type="datetimeFigureOut">
              <a:rPr lang="en-GB" smtClean="0"/>
              <a:pPr/>
              <a:t>12/10/2026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12864-E53C-4737-9A20-67F0EF71E8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798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AE54-A01F-46D6-9348-ECCA71F1384E}" type="datetimeFigureOut">
              <a:rPr lang="en-GB" smtClean="0"/>
              <a:pPr/>
              <a:t>12/10/2026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12864-E53C-4737-9A20-67F0EF71E8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64273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AE54-A01F-46D6-9348-ECCA71F1384E}" type="datetimeFigureOut">
              <a:rPr lang="en-GB" smtClean="0"/>
              <a:pPr/>
              <a:t>12/10/2026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12864-E53C-4737-9A20-67F0EF71E8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433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AE54-A01F-46D6-9348-ECCA71F1384E}" type="datetimeFigureOut">
              <a:rPr lang="en-GB" smtClean="0"/>
              <a:pPr/>
              <a:t>12/10/2026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12864-E53C-4737-9A20-67F0EF71E8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20893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AE54-A01F-46D6-9348-ECCA71F1384E}" type="datetimeFigureOut">
              <a:rPr lang="en-GB" smtClean="0"/>
              <a:pPr/>
              <a:t>12/10/2026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12864-E53C-4737-9A20-67F0EF71E8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90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AE54-A01F-46D6-9348-ECCA71F1384E}" type="datetimeFigureOut">
              <a:rPr lang="en-GB" smtClean="0"/>
              <a:pPr/>
              <a:t>12/10/2026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12864-E53C-4737-9A20-67F0EF71E8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22684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AE54-A01F-46D6-9348-ECCA71F1384E}" type="datetimeFigureOut">
              <a:rPr lang="en-GB" smtClean="0"/>
              <a:pPr/>
              <a:t>12/10/2026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12864-E53C-4737-9A20-67F0EF71E8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005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AE54-A01F-46D6-9348-ECCA71F1384E}" type="datetimeFigureOut">
              <a:rPr lang="en-GB" smtClean="0"/>
              <a:pPr/>
              <a:t>12/10/2026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12864-E53C-4737-9A20-67F0EF71E8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341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AE54-A01F-46D6-9348-ECCA71F1384E}" type="datetimeFigureOut">
              <a:rPr lang="en-GB" smtClean="0"/>
              <a:pPr/>
              <a:t>12/10/2026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12864-E53C-4737-9A20-67F0EF71E8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0791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72AE54-A01F-46D6-9348-ECCA71F1384E}" type="datetimeFigureOut">
              <a:rPr lang="en-GB" smtClean="0"/>
              <a:pPr/>
              <a:t>12/10/2026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412864-E53C-4737-9A20-67F0EF71E8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983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81400" y="152400"/>
            <a:ext cx="2332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Progression in division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1309382"/>
              </p:ext>
            </p:extLst>
          </p:nvPr>
        </p:nvGraphicFramePr>
        <p:xfrm>
          <a:off x="451991" y="615355"/>
          <a:ext cx="8296473" cy="60902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568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68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68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68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684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8813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19475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28208">
                <a:tc>
                  <a:txBody>
                    <a:bodyPr/>
                    <a:lstStyle/>
                    <a:p>
                      <a:r>
                        <a:rPr lang="en-GB" sz="1000" dirty="0"/>
                        <a:t>Practical activities</a:t>
                      </a:r>
                      <a:r>
                        <a:rPr lang="en-GB" sz="1000" baseline="0" dirty="0"/>
                        <a:t> sharing objects.</a:t>
                      </a:r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r>
                        <a:rPr lang="en-GB" sz="1000" baseline="0" dirty="0"/>
                        <a:t>Practical activities grouping objects.</a:t>
                      </a:r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r>
                        <a:rPr lang="en-GB" sz="1000" dirty="0"/>
                        <a:t>3 groups of 2.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Solve simple 1 step ÷ problems using concrete objects, </a:t>
                      </a:r>
                      <a:r>
                        <a:rPr lang="en-GB" sz="1000" baseline="0" dirty="0" err="1"/>
                        <a:t>pictoral</a:t>
                      </a:r>
                      <a:r>
                        <a:rPr lang="en-GB" sz="1000" baseline="0" dirty="0"/>
                        <a:t> representations and arrays with teacher support.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Understand grouping and sharing of small quantities.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Find ½ and ¼ of small numbers, objects and quantities.</a:t>
                      </a:r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baseline="0" dirty="0"/>
                        <a:t>Recall and use ÷ facts for 2, 5 and 10x tables and write statements using the symbols.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15 ÷ 3 = 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Develop understanding of grouping and sharing.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36 ÷ 3 = 12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baseline="0" dirty="0"/>
                        <a:t>Demonstrate that ÷ of 2 numbers cannot be done in any order.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baseline="0" dirty="0"/>
                        <a:t>÷ mentally by 10 and 100.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baseline="0" dirty="0"/>
                        <a:t>       20 ÷ 10 = 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baseline="0" dirty="0"/>
                        <a:t>Recall and use ÷ facts for 3, 4 and 8x tables.</a:t>
                      </a:r>
                    </a:p>
                    <a:p>
                      <a:endParaRPr lang="en-GB" sz="8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baseline="0" dirty="0"/>
                        <a:t>Write mathematical ÷ statements for known x tables including TO÷O.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baseline="0" dirty="0"/>
                        <a:t>Develop written methods for TO÷O.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baseline="0" dirty="0"/>
                        <a:t>86 ÷ 4 = 21 </a:t>
                      </a:r>
                      <a:r>
                        <a:rPr lang="en-GB" sz="1000" b="0" baseline="0" dirty="0" err="1"/>
                        <a:t>r</a:t>
                      </a:r>
                      <a:r>
                        <a:rPr lang="en-GB" sz="1000" b="0" baseline="0" dirty="0"/>
                        <a:t> 2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baseline="0" dirty="0"/>
                        <a:t>Develop mental ÷ strategies, including ÷ by 10, 100 and 1000.</a:t>
                      </a:r>
                    </a:p>
                    <a:p>
                      <a:endParaRPr lang="en-GB" sz="1000" baseline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Recall ÷ tables facts up to 12x12.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Know the effect of ÷ by 0 and 1.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Use place value,</a:t>
                      </a:r>
                      <a:r>
                        <a:rPr lang="en-GB" sz="1000" baseline="0" dirty="0"/>
                        <a:t> known and derived facts to ÷.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Work towards HTO÷O using short division.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Develop mental strategies including ÷ whole numbers and 1dp mentally by 10, 100 and 1000.</a:t>
                      </a:r>
                      <a:endParaRPr lang="en-GB" sz="10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 err="1"/>
                        <a:t>ThHTOxO</a:t>
                      </a:r>
                      <a:r>
                        <a:rPr lang="en-GB" sz="1000" baseline="0" dirty="0"/>
                        <a:t> using short division.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Interpret remainders in context.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Develop mental strategies including ÷ whole numbers and decimals mentally by 10, 100 and 1000.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Scale down by simple fractions.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Explore ÷ using brackets</a:t>
                      </a:r>
                      <a:r>
                        <a:rPr lang="en-GB" sz="1000" baseline="0" dirty="0"/>
                        <a:t> (BODMAS).</a:t>
                      </a:r>
                      <a:endParaRPr lang="en-GB" sz="1000" dirty="0"/>
                    </a:p>
                    <a:p>
                      <a:endParaRPr lang="en-GB" sz="1000" baseline="0" dirty="0"/>
                    </a:p>
                    <a:p>
                      <a:r>
                        <a:rPr lang="en-GB" sz="1000" baseline="0" dirty="0" err="1"/>
                        <a:t>ThHTO÷TO</a:t>
                      </a:r>
                      <a:r>
                        <a:rPr lang="en-GB" sz="1000" baseline="0" dirty="0"/>
                        <a:t> (whole numbers) using short multiplication.</a:t>
                      </a:r>
                    </a:p>
                    <a:p>
                      <a:endParaRPr lang="en-GB" sz="1000" baseline="0" dirty="0"/>
                    </a:p>
                    <a:p>
                      <a:r>
                        <a:rPr lang="en-GB" sz="1000" baseline="0" dirty="0"/>
                        <a:t>Express remainders as fractions, decimals or rounding by context e.g.</a:t>
                      </a:r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Develop an awareness of long division.</a:t>
                      </a:r>
                    </a:p>
                    <a:p>
                      <a:endParaRPr lang="en-GB" sz="1000" baseline="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2562">
                <a:tc gridSpan="7">
                  <a:txBody>
                    <a:bodyPr/>
                    <a:lstStyle/>
                    <a:p>
                      <a:pPr algn="l"/>
                      <a:r>
                        <a:rPr lang="en-GB" sz="1050" dirty="0"/>
                        <a:t>Recognise and use the inverse relationship</a:t>
                      </a:r>
                    </a:p>
                    <a:p>
                      <a:pPr algn="l"/>
                      <a:r>
                        <a:rPr lang="en-GB" sz="1050" dirty="0"/>
                        <a:t>between</a:t>
                      </a:r>
                      <a:r>
                        <a:rPr lang="en-GB" sz="1050" baseline="0" dirty="0"/>
                        <a:t> </a:t>
                      </a:r>
                      <a:r>
                        <a:rPr lang="en-GB" sz="1050" dirty="0" err="1"/>
                        <a:t>x</a:t>
                      </a:r>
                      <a:r>
                        <a:rPr lang="en-GB" sz="1050" dirty="0"/>
                        <a:t> and</a:t>
                      </a:r>
                      <a:r>
                        <a:rPr lang="en-GB" sz="1050" baseline="0" dirty="0"/>
                        <a:t> ÷ using scaling up and scaling</a:t>
                      </a:r>
                    </a:p>
                    <a:p>
                      <a:pPr algn="l"/>
                      <a:r>
                        <a:rPr lang="en-GB" sz="1050" baseline="0" dirty="0"/>
                        <a:t>down image.</a:t>
                      </a:r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25" name="Control 19"/>
          <p:cNvSpPr>
            <a:spLocks noChangeArrowheads="1" noChangeShapeType="1"/>
          </p:cNvSpPr>
          <p:nvPr/>
        </p:nvSpPr>
        <p:spPr bwMode="auto">
          <a:xfrm>
            <a:off x="5121275" y="3756026"/>
            <a:ext cx="2551113" cy="167798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in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0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0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0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09600" y="3276600"/>
            <a:ext cx="783704" cy="476850"/>
            <a:chOff x="539552" y="2320309"/>
            <a:chExt cx="783704" cy="476850"/>
          </a:xfrm>
        </p:grpSpPr>
        <p:sp>
          <p:nvSpPr>
            <p:cNvPr id="8" name="Oval 7"/>
            <p:cNvSpPr/>
            <p:nvPr/>
          </p:nvSpPr>
          <p:spPr>
            <a:xfrm>
              <a:off x="611560" y="2428735"/>
              <a:ext cx="144016" cy="14401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Oval 8"/>
            <p:cNvSpPr/>
            <p:nvPr/>
          </p:nvSpPr>
          <p:spPr>
            <a:xfrm>
              <a:off x="795601" y="2534889"/>
              <a:ext cx="144016" cy="14401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/>
            <p:cNvSpPr/>
            <p:nvPr/>
          </p:nvSpPr>
          <p:spPr>
            <a:xfrm>
              <a:off x="539552" y="2653143"/>
              <a:ext cx="144016" cy="14401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/>
            <p:cNvSpPr/>
            <p:nvPr/>
          </p:nvSpPr>
          <p:spPr>
            <a:xfrm>
              <a:off x="990600" y="2590800"/>
              <a:ext cx="144016" cy="14401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Oval 11"/>
            <p:cNvSpPr/>
            <p:nvPr/>
          </p:nvSpPr>
          <p:spPr>
            <a:xfrm>
              <a:off x="835968" y="2320309"/>
              <a:ext cx="144016" cy="14401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Oval 12"/>
            <p:cNvSpPr/>
            <p:nvPr/>
          </p:nvSpPr>
          <p:spPr>
            <a:xfrm>
              <a:off x="1179240" y="2509127"/>
              <a:ext cx="144016" cy="14401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609600" y="4267200"/>
            <a:ext cx="753616" cy="372616"/>
            <a:chOff x="457200" y="3429000"/>
            <a:chExt cx="753616" cy="372616"/>
          </a:xfrm>
        </p:grpSpPr>
        <p:sp>
          <p:nvSpPr>
            <p:cNvPr id="15" name="Oval 14"/>
            <p:cNvSpPr/>
            <p:nvPr/>
          </p:nvSpPr>
          <p:spPr>
            <a:xfrm>
              <a:off x="457200" y="3657600"/>
              <a:ext cx="144016" cy="14401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/>
            <p:cNvSpPr/>
            <p:nvPr/>
          </p:nvSpPr>
          <p:spPr>
            <a:xfrm>
              <a:off x="762000" y="3657600"/>
              <a:ext cx="144016" cy="14401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/>
            <p:cNvSpPr/>
            <p:nvPr/>
          </p:nvSpPr>
          <p:spPr>
            <a:xfrm>
              <a:off x="457200" y="3429000"/>
              <a:ext cx="144016" cy="14401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/>
            <p:cNvSpPr/>
            <p:nvPr/>
          </p:nvSpPr>
          <p:spPr>
            <a:xfrm>
              <a:off x="1066800" y="3429000"/>
              <a:ext cx="144016" cy="14401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762000" y="3429000"/>
              <a:ext cx="144016" cy="14401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/>
            <p:cNvSpPr/>
            <p:nvPr/>
          </p:nvSpPr>
          <p:spPr>
            <a:xfrm>
              <a:off x="1066800" y="3657600"/>
              <a:ext cx="144016" cy="14401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cxnSp>
        <p:nvCxnSpPr>
          <p:cNvPr id="21" name="Straight Arrow Connector 20"/>
          <p:cNvCxnSpPr/>
          <p:nvPr/>
        </p:nvCxnSpPr>
        <p:spPr>
          <a:xfrm rot="5400000">
            <a:off x="838994" y="3885406"/>
            <a:ext cx="3048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Oval 21"/>
          <p:cNvSpPr/>
          <p:nvPr/>
        </p:nvSpPr>
        <p:spPr>
          <a:xfrm>
            <a:off x="533400" y="4114800"/>
            <a:ext cx="304800" cy="685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/>
          <p:cNvSpPr/>
          <p:nvPr/>
        </p:nvSpPr>
        <p:spPr>
          <a:xfrm>
            <a:off x="838200" y="4114800"/>
            <a:ext cx="304800" cy="685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1143000" y="4114800"/>
            <a:ext cx="304800" cy="685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rcRect r="80958"/>
          <a:stretch>
            <a:fillRect/>
          </a:stretch>
        </p:blipFill>
        <p:spPr>
          <a:xfrm>
            <a:off x="533400" y="1295400"/>
            <a:ext cx="238125" cy="38100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/>
          <a:srcRect l="38329" r="38084"/>
          <a:stretch>
            <a:fillRect/>
          </a:stretch>
        </p:blipFill>
        <p:spPr>
          <a:xfrm>
            <a:off x="1143000" y="1219200"/>
            <a:ext cx="353961" cy="457200"/>
          </a:xfrm>
          <a:prstGeom prst="rect">
            <a:avLst/>
          </a:prstGeom>
        </p:spPr>
      </p:pic>
      <p:grpSp>
        <p:nvGrpSpPr>
          <p:cNvPr id="27" name="Group 26"/>
          <p:cNvGrpSpPr/>
          <p:nvPr/>
        </p:nvGrpSpPr>
        <p:grpSpPr>
          <a:xfrm>
            <a:off x="685800" y="2057400"/>
            <a:ext cx="685800" cy="457200"/>
            <a:chOff x="539552" y="2320309"/>
            <a:chExt cx="783704" cy="476850"/>
          </a:xfrm>
        </p:grpSpPr>
        <p:sp>
          <p:nvSpPr>
            <p:cNvPr id="28" name="Oval 27"/>
            <p:cNvSpPr/>
            <p:nvPr/>
          </p:nvSpPr>
          <p:spPr>
            <a:xfrm>
              <a:off x="611560" y="2428735"/>
              <a:ext cx="144016" cy="14401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795601" y="2534889"/>
              <a:ext cx="144016" cy="14401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/>
            <p:cNvSpPr/>
            <p:nvPr/>
          </p:nvSpPr>
          <p:spPr>
            <a:xfrm>
              <a:off x="539552" y="2653143"/>
              <a:ext cx="144016" cy="14401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/>
            <p:cNvSpPr/>
            <p:nvPr/>
          </p:nvSpPr>
          <p:spPr>
            <a:xfrm>
              <a:off x="990600" y="2590800"/>
              <a:ext cx="144016" cy="14401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835968" y="2320309"/>
              <a:ext cx="144016" cy="14401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/>
            <p:cNvSpPr/>
            <p:nvPr/>
          </p:nvSpPr>
          <p:spPr>
            <a:xfrm>
              <a:off x="1179240" y="2509127"/>
              <a:ext cx="144016" cy="14401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cxnSp>
        <p:nvCxnSpPr>
          <p:cNvPr id="34" name="Straight Arrow Connector 33"/>
          <p:cNvCxnSpPr/>
          <p:nvPr/>
        </p:nvCxnSpPr>
        <p:spPr>
          <a:xfrm rot="16200000" flipV="1">
            <a:off x="627062" y="1811337"/>
            <a:ext cx="304800" cy="18732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rot="5400000" flipH="1" flipV="1">
            <a:off x="1066799" y="1828803"/>
            <a:ext cx="304803" cy="15239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37" name="Group 136"/>
          <p:cNvGrpSpPr/>
          <p:nvPr/>
        </p:nvGrpSpPr>
        <p:grpSpPr>
          <a:xfrm>
            <a:off x="5029200" y="3946535"/>
            <a:ext cx="1142790" cy="777912"/>
            <a:chOff x="1676611" y="4403687"/>
            <a:chExt cx="1142790" cy="777912"/>
          </a:xfrm>
        </p:grpSpPr>
        <p:grpSp>
          <p:nvGrpSpPr>
            <p:cNvPr id="138" name="Group 82"/>
            <p:cNvGrpSpPr>
              <a:grpSpLocks/>
            </p:cNvGrpSpPr>
            <p:nvPr/>
          </p:nvGrpSpPr>
          <p:grpSpPr bwMode="auto">
            <a:xfrm>
              <a:off x="2376853" y="4403689"/>
              <a:ext cx="111465" cy="777910"/>
              <a:chOff x="612" y="2840"/>
              <a:chExt cx="135" cy="817"/>
            </a:xfrm>
          </p:grpSpPr>
          <p:pic>
            <p:nvPicPr>
              <p:cNvPr id="176" name="Picture 97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65201" t="52563" r="32101" b="43788"/>
              <a:stretch>
                <a:fillRect/>
              </a:stretch>
            </p:blipFill>
            <p:spPr bwMode="auto">
              <a:xfrm>
                <a:off x="612" y="2840"/>
                <a:ext cx="135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7" name="Picture 97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65201" t="52563" r="32101" b="43788"/>
              <a:stretch>
                <a:fillRect/>
              </a:stretch>
            </p:blipFill>
            <p:spPr bwMode="auto">
              <a:xfrm>
                <a:off x="612" y="2977"/>
                <a:ext cx="135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8" name="Picture 97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65201" t="52563" r="32101" b="43788"/>
              <a:stretch>
                <a:fillRect/>
              </a:stretch>
            </p:blipFill>
            <p:spPr bwMode="auto">
              <a:xfrm>
                <a:off x="612" y="3113"/>
                <a:ext cx="135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9" name="Picture 97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65201" t="52563" r="32101" b="43788"/>
              <a:stretch>
                <a:fillRect/>
              </a:stretch>
            </p:blipFill>
            <p:spPr bwMode="auto">
              <a:xfrm>
                <a:off x="612" y="3249"/>
                <a:ext cx="135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80" name="Picture 97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65201" t="52563" r="32101" b="43788"/>
              <a:stretch>
                <a:fillRect/>
              </a:stretch>
            </p:blipFill>
            <p:spPr bwMode="auto">
              <a:xfrm>
                <a:off x="612" y="3385"/>
                <a:ext cx="135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81" name="Picture 97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65201" t="52563" r="32101" b="43788"/>
              <a:stretch>
                <a:fillRect/>
              </a:stretch>
            </p:blipFill>
            <p:spPr bwMode="auto">
              <a:xfrm>
                <a:off x="612" y="3521"/>
                <a:ext cx="135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39" name="Group 89"/>
            <p:cNvGrpSpPr>
              <a:grpSpLocks/>
            </p:cNvGrpSpPr>
            <p:nvPr/>
          </p:nvGrpSpPr>
          <p:grpSpPr bwMode="auto">
            <a:xfrm>
              <a:off x="2062875" y="4403689"/>
              <a:ext cx="112568" cy="777910"/>
              <a:chOff x="340" y="2840"/>
              <a:chExt cx="136" cy="817"/>
            </a:xfrm>
          </p:grpSpPr>
          <p:pic>
            <p:nvPicPr>
              <p:cNvPr id="170" name="Picture 90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57806" t="42966" r="39342" b="53383"/>
              <a:stretch>
                <a:fillRect/>
              </a:stretch>
            </p:blipFill>
            <p:spPr bwMode="auto">
              <a:xfrm>
                <a:off x="340" y="2840"/>
                <a:ext cx="136" cy="13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1" name="Picture 90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57806" t="42966" r="39342" b="53383"/>
              <a:stretch>
                <a:fillRect/>
              </a:stretch>
            </p:blipFill>
            <p:spPr bwMode="auto">
              <a:xfrm>
                <a:off x="340" y="2978"/>
                <a:ext cx="136" cy="13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2" name="Picture 90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57806" t="42966" r="39342" b="53383"/>
              <a:stretch>
                <a:fillRect/>
              </a:stretch>
            </p:blipFill>
            <p:spPr bwMode="auto">
              <a:xfrm>
                <a:off x="340" y="3114"/>
                <a:ext cx="136" cy="13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3" name="Picture 90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57806" t="42966" r="39342" b="53383"/>
              <a:stretch>
                <a:fillRect/>
              </a:stretch>
            </p:blipFill>
            <p:spPr bwMode="auto">
              <a:xfrm>
                <a:off x="340" y="3250"/>
                <a:ext cx="136" cy="13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4" name="Picture 90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57806" t="42966" r="39342" b="53383"/>
              <a:stretch>
                <a:fillRect/>
              </a:stretch>
            </p:blipFill>
            <p:spPr bwMode="auto">
              <a:xfrm>
                <a:off x="340" y="3386"/>
                <a:ext cx="136" cy="13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5" name="Picture 90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57806" t="42966" r="39342" b="53383"/>
              <a:stretch>
                <a:fillRect/>
              </a:stretch>
            </p:blipFill>
            <p:spPr bwMode="auto">
              <a:xfrm>
                <a:off x="340" y="3522"/>
                <a:ext cx="136" cy="13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40" name="Group 96"/>
            <p:cNvGrpSpPr>
              <a:grpSpLocks/>
            </p:cNvGrpSpPr>
            <p:nvPr/>
          </p:nvGrpSpPr>
          <p:grpSpPr bwMode="auto">
            <a:xfrm>
              <a:off x="2212966" y="4403689"/>
              <a:ext cx="112568" cy="777910"/>
              <a:chOff x="340" y="2840"/>
              <a:chExt cx="136" cy="817"/>
            </a:xfrm>
          </p:grpSpPr>
          <p:pic>
            <p:nvPicPr>
              <p:cNvPr id="164" name="Picture 90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57806" t="42966" r="39342" b="53383"/>
              <a:stretch>
                <a:fillRect/>
              </a:stretch>
            </p:blipFill>
            <p:spPr bwMode="auto">
              <a:xfrm>
                <a:off x="340" y="2840"/>
                <a:ext cx="136" cy="13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65" name="Picture 90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57806" t="42966" r="39342" b="53383"/>
              <a:stretch>
                <a:fillRect/>
              </a:stretch>
            </p:blipFill>
            <p:spPr bwMode="auto">
              <a:xfrm>
                <a:off x="340" y="2978"/>
                <a:ext cx="136" cy="13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66" name="Picture 90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57806" t="42966" r="39342" b="53383"/>
              <a:stretch>
                <a:fillRect/>
              </a:stretch>
            </p:blipFill>
            <p:spPr bwMode="auto">
              <a:xfrm>
                <a:off x="340" y="3114"/>
                <a:ext cx="136" cy="13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67" name="Picture 90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57806" t="42966" r="39342" b="53383"/>
              <a:stretch>
                <a:fillRect/>
              </a:stretch>
            </p:blipFill>
            <p:spPr bwMode="auto">
              <a:xfrm>
                <a:off x="340" y="3250"/>
                <a:ext cx="136" cy="13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68" name="Picture 90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57806" t="42966" r="39342" b="53383"/>
              <a:stretch>
                <a:fillRect/>
              </a:stretch>
            </p:blipFill>
            <p:spPr bwMode="auto">
              <a:xfrm>
                <a:off x="340" y="3386"/>
                <a:ext cx="136" cy="13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69" name="Picture 90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57806" t="42966" r="39342" b="53383"/>
              <a:stretch>
                <a:fillRect/>
              </a:stretch>
            </p:blipFill>
            <p:spPr bwMode="auto">
              <a:xfrm>
                <a:off x="340" y="3522"/>
                <a:ext cx="136" cy="13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41" name="Group 103"/>
            <p:cNvGrpSpPr>
              <a:grpSpLocks/>
            </p:cNvGrpSpPr>
            <p:nvPr/>
          </p:nvGrpSpPr>
          <p:grpSpPr bwMode="auto">
            <a:xfrm>
              <a:off x="2538532" y="4403689"/>
              <a:ext cx="111465" cy="777910"/>
              <a:chOff x="612" y="2840"/>
              <a:chExt cx="135" cy="817"/>
            </a:xfrm>
          </p:grpSpPr>
          <p:pic>
            <p:nvPicPr>
              <p:cNvPr id="158" name="Picture 97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65201" t="52563" r="32101" b="43788"/>
              <a:stretch>
                <a:fillRect/>
              </a:stretch>
            </p:blipFill>
            <p:spPr bwMode="auto">
              <a:xfrm>
                <a:off x="612" y="2840"/>
                <a:ext cx="135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59" name="Picture 97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65201" t="52563" r="32101" b="43788"/>
              <a:stretch>
                <a:fillRect/>
              </a:stretch>
            </p:blipFill>
            <p:spPr bwMode="auto">
              <a:xfrm>
                <a:off x="612" y="2977"/>
                <a:ext cx="135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60" name="Picture 97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65201" t="52563" r="32101" b="43788"/>
              <a:stretch>
                <a:fillRect/>
              </a:stretch>
            </p:blipFill>
            <p:spPr bwMode="auto">
              <a:xfrm>
                <a:off x="612" y="3113"/>
                <a:ext cx="135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61" name="Picture 97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65201" t="52563" r="32101" b="43788"/>
              <a:stretch>
                <a:fillRect/>
              </a:stretch>
            </p:blipFill>
            <p:spPr bwMode="auto">
              <a:xfrm>
                <a:off x="612" y="3249"/>
                <a:ext cx="135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62" name="Picture 97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65201" t="52563" r="32101" b="43788"/>
              <a:stretch>
                <a:fillRect/>
              </a:stretch>
            </p:blipFill>
            <p:spPr bwMode="auto">
              <a:xfrm>
                <a:off x="612" y="3385"/>
                <a:ext cx="135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63" name="Picture 97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65201" t="52563" r="32101" b="43788"/>
              <a:stretch>
                <a:fillRect/>
              </a:stretch>
            </p:blipFill>
            <p:spPr bwMode="auto">
              <a:xfrm>
                <a:off x="612" y="3521"/>
                <a:ext cx="135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42" name="Group 110"/>
            <p:cNvGrpSpPr>
              <a:grpSpLocks/>
            </p:cNvGrpSpPr>
            <p:nvPr/>
          </p:nvGrpSpPr>
          <p:grpSpPr bwMode="auto">
            <a:xfrm>
              <a:off x="2688623" y="4403689"/>
              <a:ext cx="111465" cy="777910"/>
              <a:chOff x="612" y="2840"/>
              <a:chExt cx="135" cy="817"/>
            </a:xfrm>
          </p:grpSpPr>
          <p:pic>
            <p:nvPicPr>
              <p:cNvPr id="152" name="Picture 97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65201" t="52563" r="32101" b="43788"/>
              <a:stretch>
                <a:fillRect/>
              </a:stretch>
            </p:blipFill>
            <p:spPr bwMode="auto">
              <a:xfrm>
                <a:off x="612" y="2840"/>
                <a:ext cx="135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53" name="Picture 97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65201" t="52563" r="32101" b="43788"/>
              <a:stretch>
                <a:fillRect/>
              </a:stretch>
            </p:blipFill>
            <p:spPr bwMode="auto">
              <a:xfrm>
                <a:off x="612" y="2977"/>
                <a:ext cx="135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54" name="Picture 97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65201" t="52563" r="32101" b="43788"/>
              <a:stretch>
                <a:fillRect/>
              </a:stretch>
            </p:blipFill>
            <p:spPr bwMode="auto">
              <a:xfrm>
                <a:off x="612" y="3113"/>
                <a:ext cx="135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55" name="Picture 97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65201" t="52563" r="32101" b="43788"/>
              <a:stretch>
                <a:fillRect/>
              </a:stretch>
            </p:blipFill>
            <p:spPr bwMode="auto">
              <a:xfrm>
                <a:off x="612" y="3249"/>
                <a:ext cx="135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56" name="Picture 97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65201" t="52563" r="32101" b="43788"/>
              <a:stretch>
                <a:fillRect/>
              </a:stretch>
            </p:blipFill>
            <p:spPr bwMode="auto">
              <a:xfrm>
                <a:off x="612" y="3385"/>
                <a:ext cx="135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57" name="Picture 97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65201" t="52563" r="32101" b="43788"/>
              <a:stretch>
                <a:fillRect/>
              </a:stretch>
            </p:blipFill>
            <p:spPr bwMode="auto">
              <a:xfrm>
                <a:off x="612" y="3521"/>
                <a:ext cx="135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43" name="Group 152"/>
            <p:cNvGrpSpPr>
              <a:grpSpLocks/>
            </p:cNvGrpSpPr>
            <p:nvPr/>
          </p:nvGrpSpPr>
          <p:grpSpPr bwMode="auto">
            <a:xfrm>
              <a:off x="2043562" y="4403689"/>
              <a:ext cx="775839" cy="777910"/>
              <a:chOff x="3334" y="2976"/>
              <a:chExt cx="1406" cy="1225"/>
            </a:xfrm>
          </p:grpSpPr>
          <p:sp>
            <p:nvSpPr>
              <p:cNvPr id="150" name="Rectangle 153"/>
              <p:cNvSpPr>
                <a:spLocks noChangeArrowheads="1"/>
              </p:cNvSpPr>
              <p:nvPr/>
            </p:nvSpPr>
            <p:spPr bwMode="auto">
              <a:xfrm>
                <a:off x="3334" y="2976"/>
                <a:ext cx="1406" cy="1225"/>
              </a:xfrm>
              <a:prstGeom prst="rect">
                <a:avLst/>
              </a:prstGeom>
              <a:solidFill>
                <a:schemeClr val="accent1">
                  <a:alpha val="39999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51" name="Text Box 99"/>
              <p:cNvSpPr txBox="1">
                <a:spLocks noChangeArrowheads="1"/>
              </p:cNvSpPr>
              <p:nvPr/>
            </p:nvSpPr>
            <p:spPr bwMode="auto">
              <a:xfrm>
                <a:off x="3447" y="3414"/>
                <a:ext cx="1230" cy="4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GB" sz="1200" b="1" dirty="0">
                    <a:ea typeface="ヒラギノ角ゴ Pro W3" pitchFamily="-84" charset="-128"/>
                  </a:rPr>
                  <a:t>138</a:t>
                </a:r>
              </a:p>
            </p:txBody>
          </p:sp>
        </p:grpSp>
        <p:grpSp>
          <p:nvGrpSpPr>
            <p:cNvPr id="144" name="Group 155"/>
            <p:cNvGrpSpPr>
              <a:grpSpLocks/>
            </p:cNvGrpSpPr>
            <p:nvPr/>
          </p:nvGrpSpPr>
          <p:grpSpPr bwMode="auto">
            <a:xfrm>
              <a:off x="1676611" y="4403687"/>
              <a:ext cx="316736" cy="777909"/>
              <a:chOff x="2669" y="2980"/>
              <a:chExt cx="574" cy="1225"/>
            </a:xfrm>
          </p:grpSpPr>
          <p:sp>
            <p:nvSpPr>
              <p:cNvPr id="148" name="Text Box 229"/>
              <p:cNvSpPr txBox="1">
                <a:spLocks noChangeArrowheads="1"/>
              </p:cNvSpPr>
              <p:nvPr/>
            </p:nvSpPr>
            <p:spPr bwMode="auto">
              <a:xfrm>
                <a:off x="2669" y="3365"/>
                <a:ext cx="462" cy="4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GB" sz="1200" b="1" dirty="0">
                    <a:solidFill>
                      <a:srgbClr val="00628C"/>
                    </a:solidFill>
                    <a:ea typeface="ヒラギノ角ゴ Pro W3" pitchFamily="-84" charset="-128"/>
                  </a:rPr>
                  <a:t>6</a:t>
                </a:r>
              </a:p>
            </p:txBody>
          </p:sp>
          <p:sp>
            <p:nvSpPr>
              <p:cNvPr id="149" name="Line 157"/>
              <p:cNvSpPr>
                <a:spLocks noChangeShapeType="1"/>
              </p:cNvSpPr>
              <p:nvPr/>
            </p:nvSpPr>
            <p:spPr bwMode="auto">
              <a:xfrm>
                <a:off x="3243" y="2980"/>
                <a:ext cx="0" cy="1225"/>
              </a:xfrm>
              <a:prstGeom prst="line">
                <a:avLst/>
              </a:prstGeom>
              <a:noFill/>
              <a:ln w="38100">
                <a:solidFill>
                  <a:srgbClr val="FF3399"/>
                </a:solidFill>
                <a:round/>
                <a:headEnd type="triangle" w="med" len="med"/>
                <a:tailEnd type="triangle" w="med" len="med"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182" name="Line 157"/>
          <p:cNvSpPr>
            <a:spLocks noChangeShapeType="1"/>
          </p:cNvSpPr>
          <p:nvPr/>
        </p:nvSpPr>
        <p:spPr bwMode="auto">
          <a:xfrm>
            <a:off x="5334000" y="3886200"/>
            <a:ext cx="838200" cy="1"/>
          </a:xfrm>
          <a:prstGeom prst="line">
            <a:avLst/>
          </a:prstGeom>
          <a:noFill/>
          <a:ln w="38100">
            <a:solidFill>
              <a:srgbClr val="FF3399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83" name="Text Box 229"/>
          <p:cNvSpPr txBox="1">
            <a:spLocks noChangeArrowheads="1"/>
          </p:cNvSpPr>
          <p:nvPr/>
        </p:nvSpPr>
        <p:spPr bwMode="auto">
          <a:xfrm>
            <a:off x="5638800" y="3581400"/>
            <a:ext cx="381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200" b="1" dirty="0">
                <a:solidFill>
                  <a:srgbClr val="00628C"/>
                </a:solidFill>
                <a:ea typeface="ヒラギノ角ゴ Pro W3" pitchFamily="-84" charset="-128"/>
              </a:rPr>
              <a:t>23</a:t>
            </a:r>
          </a:p>
        </p:txBody>
      </p:sp>
      <p:pic>
        <p:nvPicPr>
          <p:cNvPr id="184" name="Picture 183"/>
          <p:cNvPicPr>
            <a:picLocks noChangeAspect="1"/>
          </p:cNvPicPr>
          <p:nvPr/>
        </p:nvPicPr>
        <p:blipFill>
          <a:blip r:embed="rId5"/>
          <a:srcRect t="8511" r="7447" b="10638"/>
          <a:stretch>
            <a:fillRect/>
          </a:stretch>
        </p:blipFill>
        <p:spPr>
          <a:xfrm>
            <a:off x="5181601" y="2971800"/>
            <a:ext cx="914400" cy="599090"/>
          </a:xfrm>
          <a:prstGeom prst="rect">
            <a:avLst/>
          </a:prstGeom>
        </p:spPr>
      </p:pic>
      <p:pic>
        <p:nvPicPr>
          <p:cNvPr id="185" name="Picture 1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74" r="70652" b="76252"/>
          <a:stretch>
            <a:fillRect/>
          </a:stretch>
        </p:blipFill>
        <p:spPr bwMode="auto">
          <a:xfrm rot="7050720">
            <a:off x="3407372" y="5399047"/>
            <a:ext cx="4572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86" name="Picture 1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880" b="13622"/>
          <a:stretch>
            <a:fillRect/>
          </a:stretch>
        </p:blipFill>
        <p:spPr bwMode="auto">
          <a:xfrm rot="3360887">
            <a:off x="2954508" y="5356485"/>
            <a:ext cx="317334" cy="494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87" name="Picture 7" descr="http://t0.gstatic.com/images?q=tbn:ANd9GcRxT74iX4d94EuqB9ErhO3lDGowNFVX7sZTShyCUL7HxbT7QloE3g:media-cache-cd0.pinimg.com/236x/c8/5b/00/c85b007d8c47aac6c5c3c69604bab204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466" t="42998" r="7895"/>
          <a:stretch/>
        </p:blipFill>
        <p:spPr bwMode="auto">
          <a:xfrm>
            <a:off x="2847963" y="1730462"/>
            <a:ext cx="265212" cy="349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9" name="Picture 7" descr="http://t0.gstatic.com/images?q=tbn:ANd9GcRxT74iX4d94EuqB9ErhO3lDGowNFVX7sZTShyCUL7HxbT7QloE3g:media-cache-cd0.pinimg.com/236x/c8/5b/00/c85b007d8c47aac6c5c3c69604bab204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466" t="42998" r="7895"/>
          <a:stretch/>
        </p:blipFill>
        <p:spPr bwMode="auto">
          <a:xfrm>
            <a:off x="3207770" y="1730465"/>
            <a:ext cx="265212" cy="349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0" name="Oval 189"/>
          <p:cNvSpPr/>
          <p:nvPr/>
        </p:nvSpPr>
        <p:spPr>
          <a:xfrm>
            <a:off x="2781300" y="1657350"/>
            <a:ext cx="381000" cy="457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1" name="Oval 190"/>
          <p:cNvSpPr/>
          <p:nvPr/>
        </p:nvSpPr>
        <p:spPr>
          <a:xfrm>
            <a:off x="3149876" y="1676400"/>
            <a:ext cx="381000" cy="457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2" name="Oval 191"/>
          <p:cNvSpPr/>
          <p:nvPr/>
        </p:nvSpPr>
        <p:spPr>
          <a:xfrm>
            <a:off x="3530876" y="1676400"/>
            <a:ext cx="393424" cy="457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3" name="Picture 7" descr="http://t0.gstatic.com/images?q=tbn:ANd9GcRxT74iX4d94EuqB9ErhO3lDGowNFVX7sZTShyCUL7HxbT7QloE3g:media-cache-cd0.pinimg.com/236x/c8/5b/00/c85b007d8c47aac6c5c3c69604bab204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466" t="42998" r="7895"/>
          <a:stretch/>
        </p:blipFill>
        <p:spPr bwMode="auto">
          <a:xfrm>
            <a:off x="3594653" y="1730465"/>
            <a:ext cx="265212" cy="349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4" name="Group 193"/>
          <p:cNvGrpSpPr/>
          <p:nvPr/>
        </p:nvGrpSpPr>
        <p:grpSpPr>
          <a:xfrm>
            <a:off x="2959376" y="3267075"/>
            <a:ext cx="762000" cy="1066800"/>
            <a:chOff x="838200" y="2743200"/>
            <a:chExt cx="932233" cy="1371600"/>
          </a:xfrm>
        </p:grpSpPr>
        <p:pic>
          <p:nvPicPr>
            <p:cNvPr id="195" name="Picture 194"/>
            <p:cNvPicPr>
              <a:picLocks noChangeAspect="1"/>
            </p:cNvPicPr>
            <p:nvPr/>
          </p:nvPicPr>
          <p:blipFill>
            <a:blip r:embed="rId8"/>
            <a:srcRect l="28037" t="7895" r="15888" b="72368"/>
            <a:stretch>
              <a:fillRect/>
            </a:stretch>
          </p:blipFill>
          <p:spPr>
            <a:xfrm>
              <a:off x="838200" y="2743200"/>
              <a:ext cx="762000" cy="457200"/>
            </a:xfrm>
            <a:prstGeom prst="rect">
              <a:avLst/>
            </a:prstGeom>
          </p:spPr>
        </p:pic>
        <p:pic>
          <p:nvPicPr>
            <p:cNvPr id="196" name="Picture 195"/>
            <p:cNvPicPr>
              <a:picLocks noChangeAspect="1"/>
            </p:cNvPicPr>
            <p:nvPr/>
          </p:nvPicPr>
          <p:blipFill>
            <a:blip r:embed="rId8"/>
            <a:srcRect l="69626" t="54276" r="20561" b="30263"/>
            <a:stretch>
              <a:fillRect/>
            </a:stretch>
          </p:blipFill>
          <p:spPr>
            <a:xfrm flipH="1" flipV="1">
              <a:off x="1600200" y="2819400"/>
              <a:ext cx="170233" cy="381000"/>
            </a:xfrm>
            <a:prstGeom prst="rect">
              <a:avLst/>
            </a:prstGeom>
          </p:spPr>
        </p:pic>
        <p:pic>
          <p:nvPicPr>
            <p:cNvPr id="197" name="Picture 196"/>
            <p:cNvPicPr>
              <a:picLocks noChangeAspect="1"/>
            </p:cNvPicPr>
            <p:nvPr/>
          </p:nvPicPr>
          <p:blipFill>
            <a:blip r:embed="rId8"/>
            <a:srcRect l="28037" t="7895" r="15888" b="72368"/>
            <a:stretch>
              <a:fillRect/>
            </a:stretch>
          </p:blipFill>
          <p:spPr>
            <a:xfrm>
              <a:off x="838200" y="3200400"/>
              <a:ext cx="762000" cy="457200"/>
            </a:xfrm>
            <a:prstGeom prst="rect">
              <a:avLst/>
            </a:prstGeom>
          </p:spPr>
        </p:pic>
        <p:pic>
          <p:nvPicPr>
            <p:cNvPr id="198" name="Picture 197"/>
            <p:cNvPicPr>
              <a:picLocks noChangeAspect="1"/>
            </p:cNvPicPr>
            <p:nvPr/>
          </p:nvPicPr>
          <p:blipFill>
            <a:blip r:embed="rId8"/>
            <a:srcRect l="69626" t="54276" r="20561" b="30263"/>
            <a:stretch>
              <a:fillRect/>
            </a:stretch>
          </p:blipFill>
          <p:spPr>
            <a:xfrm flipH="1" flipV="1">
              <a:off x="1600200" y="3276600"/>
              <a:ext cx="170233" cy="381000"/>
            </a:xfrm>
            <a:prstGeom prst="rect">
              <a:avLst/>
            </a:prstGeom>
          </p:spPr>
        </p:pic>
        <p:pic>
          <p:nvPicPr>
            <p:cNvPr id="199" name="Picture 198"/>
            <p:cNvPicPr>
              <a:picLocks noChangeAspect="1"/>
            </p:cNvPicPr>
            <p:nvPr/>
          </p:nvPicPr>
          <p:blipFill>
            <a:blip r:embed="rId8"/>
            <a:srcRect l="28037" t="7895" r="15888" b="72368"/>
            <a:stretch>
              <a:fillRect/>
            </a:stretch>
          </p:blipFill>
          <p:spPr>
            <a:xfrm>
              <a:off x="838200" y="3657600"/>
              <a:ext cx="762000" cy="457200"/>
            </a:xfrm>
            <a:prstGeom prst="rect">
              <a:avLst/>
            </a:prstGeom>
          </p:spPr>
        </p:pic>
        <p:pic>
          <p:nvPicPr>
            <p:cNvPr id="200" name="Picture 199"/>
            <p:cNvPicPr>
              <a:picLocks noChangeAspect="1"/>
            </p:cNvPicPr>
            <p:nvPr/>
          </p:nvPicPr>
          <p:blipFill>
            <a:blip r:embed="rId8"/>
            <a:srcRect l="69626" t="54276" r="20561" b="30263"/>
            <a:stretch>
              <a:fillRect/>
            </a:stretch>
          </p:blipFill>
          <p:spPr>
            <a:xfrm flipH="1" flipV="1">
              <a:off x="1600200" y="3733800"/>
              <a:ext cx="170233" cy="381000"/>
            </a:xfrm>
            <a:prstGeom prst="rect">
              <a:avLst/>
            </a:prstGeom>
          </p:spPr>
        </p:pic>
      </p:grpSp>
      <p:pic>
        <p:nvPicPr>
          <p:cNvPr id="202" name="Picture 1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74" r="70652" b="76252"/>
          <a:stretch>
            <a:fillRect/>
          </a:stretch>
        </p:blipFill>
        <p:spPr bwMode="auto">
          <a:xfrm rot="7050720">
            <a:off x="4708785" y="4216773"/>
            <a:ext cx="330073" cy="16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grpSp>
        <p:nvGrpSpPr>
          <p:cNvPr id="205" name="Group 204"/>
          <p:cNvGrpSpPr/>
          <p:nvPr/>
        </p:nvGrpSpPr>
        <p:grpSpPr>
          <a:xfrm>
            <a:off x="3962400" y="3200400"/>
            <a:ext cx="457200" cy="457200"/>
            <a:chOff x="3962400" y="3200400"/>
            <a:chExt cx="457200" cy="457200"/>
          </a:xfrm>
        </p:grpSpPr>
        <p:pic>
          <p:nvPicPr>
            <p:cNvPr id="201" name="Picture 1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2880" b="13622"/>
            <a:stretch>
              <a:fillRect/>
            </a:stretch>
          </p:blipFill>
          <p:spPr bwMode="auto">
            <a:xfrm rot="3360887">
              <a:off x="4042568" y="3216666"/>
              <a:ext cx="211556" cy="329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pic>
          <p:nvPicPr>
            <p:cNvPr id="203" name="Picture 1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605" t="3958" r="70652" b="76252"/>
            <a:stretch>
              <a:fillRect/>
            </a:stretch>
          </p:blipFill>
          <p:spPr bwMode="auto">
            <a:xfrm rot="5400000">
              <a:off x="4174974" y="3445026"/>
              <a:ext cx="152399" cy="1203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sp>
          <p:nvSpPr>
            <p:cNvPr id="204" name="Oval 203"/>
            <p:cNvSpPr/>
            <p:nvPr/>
          </p:nvSpPr>
          <p:spPr>
            <a:xfrm>
              <a:off x="3962400" y="3200400"/>
              <a:ext cx="457200" cy="45720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06" name="Group 205"/>
          <p:cNvGrpSpPr/>
          <p:nvPr/>
        </p:nvGrpSpPr>
        <p:grpSpPr>
          <a:xfrm>
            <a:off x="4495800" y="3200400"/>
            <a:ext cx="457200" cy="457200"/>
            <a:chOff x="3962400" y="3200400"/>
            <a:chExt cx="457200" cy="457200"/>
          </a:xfrm>
        </p:grpSpPr>
        <p:pic>
          <p:nvPicPr>
            <p:cNvPr id="207" name="Picture 1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2880" b="13622"/>
            <a:stretch>
              <a:fillRect/>
            </a:stretch>
          </p:blipFill>
          <p:spPr bwMode="auto">
            <a:xfrm rot="3360887">
              <a:off x="4042568" y="3216666"/>
              <a:ext cx="211556" cy="329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pic>
          <p:nvPicPr>
            <p:cNvPr id="208" name="Picture 1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605" t="3958" r="70652" b="76252"/>
            <a:stretch>
              <a:fillRect/>
            </a:stretch>
          </p:blipFill>
          <p:spPr bwMode="auto">
            <a:xfrm rot="5400000">
              <a:off x="4174974" y="3445026"/>
              <a:ext cx="152399" cy="1203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sp>
          <p:nvSpPr>
            <p:cNvPr id="209" name="Oval 208"/>
            <p:cNvSpPr/>
            <p:nvPr/>
          </p:nvSpPr>
          <p:spPr>
            <a:xfrm>
              <a:off x="3962400" y="3200400"/>
              <a:ext cx="457200" cy="45720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10" name="Group 209"/>
          <p:cNvGrpSpPr/>
          <p:nvPr/>
        </p:nvGrpSpPr>
        <p:grpSpPr>
          <a:xfrm>
            <a:off x="3962400" y="3733800"/>
            <a:ext cx="457200" cy="457200"/>
            <a:chOff x="3962400" y="3200400"/>
            <a:chExt cx="457200" cy="457200"/>
          </a:xfrm>
        </p:grpSpPr>
        <p:pic>
          <p:nvPicPr>
            <p:cNvPr id="211" name="Picture 1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2880" b="13622"/>
            <a:stretch>
              <a:fillRect/>
            </a:stretch>
          </p:blipFill>
          <p:spPr bwMode="auto">
            <a:xfrm rot="3360887">
              <a:off x="4042568" y="3216666"/>
              <a:ext cx="211556" cy="329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pic>
          <p:nvPicPr>
            <p:cNvPr id="212" name="Picture 1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605" t="3958" r="70652" b="76252"/>
            <a:stretch>
              <a:fillRect/>
            </a:stretch>
          </p:blipFill>
          <p:spPr bwMode="auto">
            <a:xfrm rot="5400000">
              <a:off x="4174974" y="3445026"/>
              <a:ext cx="152399" cy="1203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sp>
          <p:nvSpPr>
            <p:cNvPr id="213" name="Oval 212"/>
            <p:cNvSpPr/>
            <p:nvPr/>
          </p:nvSpPr>
          <p:spPr>
            <a:xfrm>
              <a:off x="3962400" y="3200400"/>
              <a:ext cx="457200" cy="45720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14" name="Group 213"/>
          <p:cNvGrpSpPr/>
          <p:nvPr/>
        </p:nvGrpSpPr>
        <p:grpSpPr>
          <a:xfrm>
            <a:off x="4495800" y="3733800"/>
            <a:ext cx="457200" cy="457200"/>
            <a:chOff x="3962400" y="3200400"/>
            <a:chExt cx="457200" cy="457200"/>
          </a:xfrm>
        </p:grpSpPr>
        <p:pic>
          <p:nvPicPr>
            <p:cNvPr id="215" name="Picture 1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2880" b="13622"/>
            <a:stretch>
              <a:fillRect/>
            </a:stretch>
          </p:blipFill>
          <p:spPr bwMode="auto">
            <a:xfrm rot="3360887">
              <a:off x="4042568" y="3216666"/>
              <a:ext cx="211556" cy="329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pic>
          <p:nvPicPr>
            <p:cNvPr id="216" name="Picture 1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605" t="3958" r="70652" b="76252"/>
            <a:stretch>
              <a:fillRect/>
            </a:stretch>
          </p:blipFill>
          <p:spPr bwMode="auto">
            <a:xfrm rot="5400000">
              <a:off x="4174974" y="3445026"/>
              <a:ext cx="152399" cy="1203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sp>
          <p:nvSpPr>
            <p:cNvPr id="217" name="Oval 216"/>
            <p:cNvSpPr/>
            <p:nvPr/>
          </p:nvSpPr>
          <p:spPr>
            <a:xfrm>
              <a:off x="3962400" y="3200400"/>
              <a:ext cx="457200" cy="45720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18" name="Picture 2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00800" y="1828800"/>
            <a:ext cx="930704" cy="552450"/>
          </a:xfrm>
          <a:prstGeom prst="rect">
            <a:avLst/>
          </a:prstGeom>
        </p:spPr>
      </p:pic>
      <p:pic>
        <p:nvPicPr>
          <p:cNvPr id="219" name="Picture 21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96831" y="1164823"/>
            <a:ext cx="965200" cy="734868"/>
          </a:xfrm>
          <a:prstGeom prst="rect">
            <a:avLst/>
          </a:prstGeom>
        </p:spPr>
      </p:pic>
      <p:pic>
        <p:nvPicPr>
          <p:cNvPr id="220" name="Picture 219"/>
          <p:cNvPicPr>
            <a:picLocks noChangeAspect="1"/>
          </p:cNvPicPr>
          <p:nvPr/>
        </p:nvPicPr>
        <p:blipFill>
          <a:blip r:embed="rId11"/>
          <a:srcRect l="4604" t="20930" r="61637" b="18605"/>
          <a:stretch>
            <a:fillRect/>
          </a:stretch>
        </p:blipFill>
        <p:spPr>
          <a:xfrm>
            <a:off x="7543800" y="2905825"/>
            <a:ext cx="990600" cy="585355"/>
          </a:xfrm>
          <a:prstGeom prst="rect">
            <a:avLst/>
          </a:prstGeom>
        </p:spPr>
      </p:pic>
      <p:grpSp>
        <p:nvGrpSpPr>
          <p:cNvPr id="221" name="Group 132"/>
          <p:cNvGrpSpPr/>
          <p:nvPr/>
        </p:nvGrpSpPr>
        <p:grpSpPr>
          <a:xfrm>
            <a:off x="3505200" y="6096000"/>
            <a:ext cx="1447800" cy="609600"/>
            <a:chOff x="3083560" y="5029200"/>
            <a:chExt cx="1640840" cy="762000"/>
          </a:xfrm>
        </p:grpSpPr>
        <p:sp>
          <p:nvSpPr>
            <p:cNvPr id="222" name="Line 84"/>
            <p:cNvSpPr>
              <a:spLocks noChangeShapeType="1"/>
            </p:cNvSpPr>
            <p:nvPr/>
          </p:nvSpPr>
          <p:spPr bwMode="auto">
            <a:xfrm flipV="1">
              <a:off x="4191000" y="5410200"/>
              <a:ext cx="0" cy="381000"/>
            </a:xfrm>
            <a:prstGeom prst="line">
              <a:avLst/>
            </a:prstGeom>
            <a:noFill/>
            <a:ln w="57150">
              <a:solidFill>
                <a:srgbClr val="00628C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3" name="Text Box 5"/>
            <p:cNvSpPr txBox="1">
              <a:spLocks noChangeArrowheads="1"/>
            </p:cNvSpPr>
            <p:nvPr/>
          </p:nvSpPr>
          <p:spPr bwMode="auto">
            <a:xfrm>
              <a:off x="3083560" y="5029200"/>
              <a:ext cx="949960" cy="4231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GB" sz="800" b="1" dirty="0">
                  <a:solidFill>
                    <a:srgbClr val="00628C"/>
                  </a:solidFill>
                  <a:ea typeface="ヒラギノ角ゴ Pro W3" pitchFamily="-84" charset="-128"/>
                </a:rPr>
                <a:t>2 times</a:t>
              </a:r>
            </a:p>
            <a:p>
              <a:pPr algn="ctr" eaLnBrk="0" hangingPunct="0"/>
              <a:r>
                <a:rPr lang="en-GB" sz="800" b="1" dirty="0">
                  <a:solidFill>
                    <a:srgbClr val="00628C"/>
                  </a:solidFill>
                  <a:ea typeface="ヒラギノ角ゴ Pro W3" pitchFamily="-84" charset="-128"/>
                </a:rPr>
                <a:t>as tall</a:t>
              </a:r>
            </a:p>
          </p:txBody>
        </p:sp>
        <p:sp>
          <p:nvSpPr>
            <p:cNvPr id="224" name="Line 93"/>
            <p:cNvSpPr>
              <a:spLocks noChangeShapeType="1"/>
            </p:cNvSpPr>
            <p:nvPr/>
          </p:nvSpPr>
          <p:spPr bwMode="auto">
            <a:xfrm flipV="1">
              <a:off x="3733800" y="5105400"/>
              <a:ext cx="381000" cy="304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6" name="Line 93"/>
            <p:cNvSpPr>
              <a:spLocks noChangeShapeType="1"/>
            </p:cNvSpPr>
            <p:nvPr/>
          </p:nvSpPr>
          <p:spPr bwMode="auto">
            <a:xfrm rot="10800000" flipH="1" flipV="1">
              <a:off x="4267200" y="5105400"/>
              <a:ext cx="381000" cy="3810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7" name="Line 84"/>
            <p:cNvSpPr>
              <a:spLocks noChangeShapeType="1"/>
            </p:cNvSpPr>
            <p:nvPr/>
          </p:nvSpPr>
          <p:spPr bwMode="auto">
            <a:xfrm flipV="1">
              <a:off x="3657600" y="5410200"/>
              <a:ext cx="0" cy="381000"/>
            </a:xfrm>
            <a:prstGeom prst="line">
              <a:avLst/>
            </a:prstGeom>
            <a:noFill/>
            <a:ln w="57150">
              <a:solidFill>
                <a:srgbClr val="00628C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8" name="Line 84"/>
            <p:cNvSpPr>
              <a:spLocks noChangeShapeType="1"/>
            </p:cNvSpPr>
            <p:nvPr/>
          </p:nvSpPr>
          <p:spPr bwMode="auto">
            <a:xfrm flipV="1">
              <a:off x="4191000" y="5029200"/>
              <a:ext cx="0" cy="381000"/>
            </a:xfrm>
            <a:prstGeom prst="line">
              <a:avLst/>
            </a:prstGeom>
            <a:noFill/>
            <a:ln w="57150">
              <a:solidFill>
                <a:srgbClr val="00628C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9" name="Line 84"/>
            <p:cNvSpPr>
              <a:spLocks noChangeShapeType="1"/>
            </p:cNvSpPr>
            <p:nvPr/>
          </p:nvSpPr>
          <p:spPr bwMode="auto">
            <a:xfrm flipV="1">
              <a:off x="4724400" y="5410200"/>
              <a:ext cx="0" cy="381000"/>
            </a:xfrm>
            <a:prstGeom prst="line">
              <a:avLst/>
            </a:prstGeom>
            <a:noFill/>
            <a:ln w="57150">
              <a:solidFill>
                <a:srgbClr val="00628C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30" name="TextBox 229"/>
          <p:cNvSpPr txBox="1"/>
          <p:nvPr/>
        </p:nvSpPr>
        <p:spPr>
          <a:xfrm>
            <a:off x="5486400" y="6172200"/>
            <a:ext cx="24874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e.g. 8 </a:t>
            </a:r>
            <a:r>
              <a:rPr lang="en-US" dirty="0" err="1"/>
              <a:t>x</a:t>
            </a:r>
            <a:r>
              <a:rPr lang="en-US" dirty="0"/>
              <a:t> 2 = 16, 16 ÷ 2 = 8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6516" y="4903750"/>
            <a:ext cx="763141" cy="1060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3457034"/>
            <a:ext cx="1060648" cy="790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9016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341</Words>
  <Application>Microsoft Office PowerPoint</Application>
  <PresentationFormat>On-screen Show (4:3)</PresentationFormat>
  <Paragraphs>143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ヒラギノ角ゴ Pro W3</vt:lpstr>
      <vt:lpstr>Office Theme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Prince</dc:creator>
  <cp:lastModifiedBy>Rebecca McLean</cp:lastModifiedBy>
  <cp:revision>24</cp:revision>
  <dcterms:created xsi:type="dcterms:W3CDTF">2014-10-31T17:10:49Z</dcterms:created>
  <dcterms:modified xsi:type="dcterms:W3CDTF">2026-10-12T19:18:26Z</dcterms:modified>
</cp:coreProperties>
</file>