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4.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Lst>
  <p:notesMasterIdLst>
    <p:notesMasterId r:id="rId52"/>
  </p:notesMasterIdLst>
  <p:sldIdLst>
    <p:sldId id="256" r:id="rId3"/>
    <p:sldId id="263" r:id="rId4"/>
    <p:sldId id="1889" r:id="rId5"/>
    <p:sldId id="1862" r:id="rId6"/>
    <p:sldId id="1565" r:id="rId7"/>
    <p:sldId id="1820" r:id="rId8"/>
    <p:sldId id="1650" r:id="rId9"/>
    <p:sldId id="1622" r:id="rId10"/>
    <p:sldId id="1623" r:id="rId11"/>
    <p:sldId id="1624" r:id="rId12"/>
    <p:sldId id="1370" r:id="rId13"/>
    <p:sldId id="1625" r:id="rId14"/>
    <p:sldId id="1626" r:id="rId15"/>
    <p:sldId id="1627" r:id="rId16"/>
    <p:sldId id="681" r:id="rId17"/>
    <p:sldId id="1821" r:id="rId18"/>
    <p:sldId id="1373" r:id="rId19"/>
    <p:sldId id="1629" r:id="rId20"/>
    <p:sldId id="1628" r:id="rId21"/>
    <p:sldId id="1631" r:id="rId22"/>
    <p:sldId id="1632" r:id="rId23"/>
    <p:sldId id="861" r:id="rId24"/>
    <p:sldId id="1819" r:id="rId25"/>
    <p:sldId id="1643" r:id="rId26"/>
    <p:sldId id="1644" r:id="rId27"/>
    <p:sldId id="1633" r:id="rId28"/>
    <p:sldId id="1645" r:id="rId29"/>
    <p:sldId id="1646" r:id="rId30"/>
    <p:sldId id="1647" r:id="rId31"/>
    <p:sldId id="1635" r:id="rId32"/>
    <p:sldId id="1648" r:id="rId33"/>
    <p:sldId id="1649" r:id="rId34"/>
    <p:sldId id="1886" r:id="rId35"/>
    <p:sldId id="1887" r:id="rId36"/>
    <p:sldId id="1888" r:id="rId37"/>
    <p:sldId id="1808" r:id="rId38"/>
    <p:sldId id="1809" r:id="rId39"/>
    <p:sldId id="1637" r:id="rId40"/>
    <p:sldId id="1812" r:id="rId41"/>
    <p:sldId id="1639" r:id="rId42"/>
    <p:sldId id="1711" r:id="rId43"/>
    <p:sldId id="1822" r:id="rId44"/>
    <p:sldId id="1598" r:id="rId45"/>
    <p:sldId id="1818" r:id="rId46"/>
    <p:sldId id="1614" r:id="rId47"/>
    <p:sldId id="1864" r:id="rId48"/>
    <p:sldId id="1810" r:id="rId49"/>
    <p:sldId id="260" r:id="rId50"/>
    <p:sldId id="25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1B1A96-B2CA-4F9C-94F5-CA5D07FC86DA}" v="20" dt="2024-02-26T11:34:37.7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106" autoAdjust="0"/>
  </p:normalViewPr>
  <p:slideViewPr>
    <p:cSldViewPr snapToGrid="0">
      <p:cViewPr varScale="1">
        <p:scale>
          <a:sx n="77" d="100"/>
          <a:sy n="77" d="100"/>
        </p:scale>
        <p:origin x="1878"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microsoft.com/office/2018/10/relationships/authors" Target="author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microsoft.com/office/2016/11/relationships/changesInfo" Target="changesInfos/changesInfo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 Duckworth" userId="f79af203-9d74-4615-8ac4-71c88bdac063" providerId="ADAL" clId="{591B1A96-B2CA-4F9C-94F5-CA5D07FC86DA}"/>
    <pc:docChg chg="modSld">
      <pc:chgData name="Rhian Duckworth" userId="f79af203-9d74-4615-8ac4-71c88bdac063" providerId="ADAL" clId="{591B1A96-B2CA-4F9C-94F5-CA5D07FC86DA}" dt="2024-02-26T11:34:37.715" v="19"/>
      <pc:docMkLst>
        <pc:docMk/>
      </pc:docMkLst>
      <pc:sldChg chg="addSp modSp">
        <pc:chgData name="Rhian Duckworth" userId="f79af203-9d74-4615-8ac4-71c88bdac063" providerId="ADAL" clId="{591B1A96-B2CA-4F9C-94F5-CA5D07FC86DA}" dt="2024-02-26T11:25:58.463" v="0"/>
        <pc:sldMkLst>
          <pc:docMk/>
          <pc:sldMk cId="1864198561" sldId="256"/>
        </pc:sldMkLst>
        <pc:picChg chg="add mod">
          <ac:chgData name="Rhian Duckworth" userId="f79af203-9d74-4615-8ac4-71c88bdac063" providerId="ADAL" clId="{591B1A96-B2CA-4F9C-94F5-CA5D07FC86DA}" dt="2024-02-26T11:25:58.463" v="0"/>
          <ac:picMkLst>
            <pc:docMk/>
            <pc:sldMk cId="1864198561" sldId="256"/>
            <ac:picMk id="6" creationId="{4030F5D2-6B96-76E2-7457-DC7557174070}"/>
          </ac:picMkLst>
        </pc:picChg>
      </pc:sldChg>
      <pc:sldChg chg="addSp modSp">
        <pc:chgData name="Rhian Duckworth" userId="f79af203-9d74-4615-8ac4-71c88bdac063" providerId="ADAL" clId="{591B1A96-B2CA-4F9C-94F5-CA5D07FC86DA}" dt="2024-02-26T11:29:27.798" v="7"/>
        <pc:sldMkLst>
          <pc:docMk/>
          <pc:sldMk cId="2278594396" sldId="681"/>
        </pc:sldMkLst>
        <pc:picChg chg="add mod">
          <ac:chgData name="Rhian Duckworth" userId="f79af203-9d74-4615-8ac4-71c88bdac063" providerId="ADAL" clId="{591B1A96-B2CA-4F9C-94F5-CA5D07FC86DA}" dt="2024-02-26T11:29:27.798" v="7"/>
          <ac:picMkLst>
            <pc:docMk/>
            <pc:sldMk cId="2278594396" sldId="681"/>
            <ac:picMk id="10" creationId="{E594CEB0-0860-EF33-2309-50466B6B635F}"/>
          </ac:picMkLst>
        </pc:picChg>
      </pc:sldChg>
      <pc:sldChg chg="addSp modSp">
        <pc:chgData name="Rhian Duckworth" userId="f79af203-9d74-4615-8ac4-71c88bdac063" providerId="ADAL" clId="{591B1A96-B2CA-4F9C-94F5-CA5D07FC86DA}" dt="2024-02-26T11:31:02.495" v="10"/>
        <pc:sldMkLst>
          <pc:docMk/>
          <pc:sldMk cId="127210159" sldId="861"/>
        </pc:sldMkLst>
        <pc:picChg chg="add mod">
          <ac:chgData name="Rhian Duckworth" userId="f79af203-9d74-4615-8ac4-71c88bdac063" providerId="ADAL" clId="{591B1A96-B2CA-4F9C-94F5-CA5D07FC86DA}" dt="2024-02-26T11:31:02.495" v="10"/>
          <ac:picMkLst>
            <pc:docMk/>
            <pc:sldMk cId="127210159" sldId="861"/>
            <ac:picMk id="12" creationId="{6CCCE836-CA15-C74F-7794-A94CEC51CD43}"/>
          </ac:picMkLst>
        </pc:picChg>
      </pc:sldChg>
      <pc:sldChg chg="addSp modSp">
        <pc:chgData name="Rhian Duckworth" userId="f79af203-9d74-4615-8ac4-71c88bdac063" providerId="ADAL" clId="{591B1A96-B2CA-4F9C-94F5-CA5D07FC86DA}" dt="2024-02-26T11:27:33.247" v="3"/>
        <pc:sldMkLst>
          <pc:docMk/>
          <pc:sldMk cId="3994719357" sldId="1565"/>
        </pc:sldMkLst>
        <pc:picChg chg="add mod">
          <ac:chgData name="Rhian Duckworth" userId="f79af203-9d74-4615-8ac4-71c88bdac063" providerId="ADAL" clId="{591B1A96-B2CA-4F9C-94F5-CA5D07FC86DA}" dt="2024-02-26T11:27:33.247" v="3"/>
          <ac:picMkLst>
            <pc:docMk/>
            <pc:sldMk cId="3994719357" sldId="1565"/>
            <ac:picMk id="13" creationId="{98F8B652-1F7F-A9C7-32B0-919A0466B587}"/>
          </ac:picMkLst>
        </pc:picChg>
      </pc:sldChg>
      <pc:sldChg chg="addSp modSp">
        <pc:chgData name="Rhian Duckworth" userId="f79af203-9d74-4615-8ac4-71c88bdac063" providerId="ADAL" clId="{591B1A96-B2CA-4F9C-94F5-CA5D07FC86DA}" dt="2024-02-26T11:33:02.601" v="15"/>
        <pc:sldMkLst>
          <pc:docMk/>
          <pc:sldMk cId="2286521072" sldId="1598"/>
        </pc:sldMkLst>
        <pc:picChg chg="add mod">
          <ac:chgData name="Rhian Duckworth" userId="f79af203-9d74-4615-8ac4-71c88bdac063" providerId="ADAL" clId="{591B1A96-B2CA-4F9C-94F5-CA5D07FC86DA}" dt="2024-02-26T11:33:02.601" v="15"/>
          <ac:picMkLst>
            <pc:docMk/>
            <pc:sldMk cId="2286521072" sldId="1598"/>
            <ac:picMk id="7" creationId="{2423B6C2-6083-3B57-1C50-70431D1D3C5A}"/>
          </ac:picMkLst>
        </pc:picChg>
      </pc:sldChg>
      <pc:sldChg chg="addSp modSp">
        <pc:chgData name="Rhian Duckworth" userId="f79af203-9d74-4615-8ac4-71c88bdac063" providerId="ADAL" clId="{591B1A96-B2CA-4F9C-94F5-CA5D07FC86DA}" dt="2024-02-26T11:34:09.647" v="17"/>
        <pc:sldMkLst>
          <pc:docMk/>
          <pc:sldMk cId="2464556236" sldId="1614"/>
        </pc:sldMkLst>
        <pc:picChg chg="add mod">
          <ac:chgData name="Rhian Duckworth" userId="f79af203-9d74-4615-8ac4-71c88bdac063" providerId="ADAL" clId="{591B1A96-B2CA-4F9C-94F5-CA5D07FC86DA}" dt="2024-02-26T11:34:09.647" v="17"/>
          <ac:picMkLst>
            <pc:docMk/>
            <pc:sldMk cId="2464556236" sldId="1614"/>
            <ac:picMk id="4" creationId="{D45FB483-4ABF-4BA2-CB9A-7B3D79A22DAF}"/>
          </ac:picMkLst>
        </pc:picChg>
      </pc:sldChg>
      <pc:sldChg chg="addSp modSp">
        <pc:chgData name="Rhian Duckworth" userId="f79af203-9d74-4615-8ac4-71c88bdac063" providerId="ADAL" clId="{591B1A96-B2CA-4F9C-94F5-CA5D07FC86DA}" dt="2024-02-26T11:28:55.886" v="6"/>
        <pc:sldMkLst>
          <pc:docMk/>
          <pc:sldMk cId="3542588213" sldId="1622"/>
        </pc:sldMkLst>
        <pc:picChg chg="add mod">
          <ac:chgData name="Rhian Duckworth" userId="f79af203-9d74-4615-8ac4-71c88bdac063" providerId="ADAL" clId="{591B1A96-B2CA-4F9C-94F5-CA5D07FC86DA}" dt="2024-02-26T11:28:55.886" v="6"/>
          <ac:picMkLst>
            <pc:docMk/>
            <pc:sldMk cId="3542588213" sldId="1622"/>
            <ac:picMk id="7" creationId="{C38A5368-8655-97C8-7F36-400F2DF315A8}"/>
          </ac:picMkLst>
        </pc:picChg>
      </pc:sldChg>
      <pc:sldChg chg="addSp modSp">
        <pc:chgData name="Rhian Duckworth" userId="f79af203-9d74-4615-8ac4-71c88bdac063" providerId="ADAL" clId="{591B1A96-B2CA-4F9C-94F5-CA5D07FC86DA}" dt="2024-02-26T11:29:54.334" v="8"/>
        <pc:sldMkLst>
          <pc:docMk/>
          <pc:sldMk cId="2948782296" sldId="1631"/>
        </pc:sldMkLst>
        <pc:picChg chg="add mod">
          <ac:chgData name="Rhian Duckworth" userId="f79af203-9d74-4615-8ac4-71c88bdac063" providerId="ADAL" clId="{591B1A96-B2CA-4F9C-94F5-CA5D07FC86DA}" dt="2024-02-26T11:29:54.334" v="8"/>
          <ac:picMkLst>
            <pc:docMk/>
            <pc:sldMk cId="2948782296" sldId="1631"/>
            <ac:picMk id="6" creationId="{46FDB422-2986-79F9-0F84-ABA7C939A3F4}"/>
          </ac:picMkLst>
        </pc:picChg>
      </pc:sldChg>
      <pc:sldChg chg="addSp modSp">
        <pc:chgData name="Rhian Duckworth" userId="f79af203-9d74-4615-8ac4-71c88bdac063" providerId="ADAL" clId="{591B1A96-B2CA-4F9C-94F5-CA5D07FC86DA}" dt="2024-02-26T11:30:29.678" v="9"/>
        <pc:sldMkLst>
          <pc:docMk/>
          <pc:sldMk cId="3818072167" sldId="1632"/>
        </pc:sldMkLst>
        <pc:picChg chg="add mod">
          <ac:chgData name="Rhian Duckworth" userId="f79af203-9d74-4615-8ac4-71c88bdac063" providerId="ADAL" clId="{591B1A96-B2CA-4F9C-94F5-CA5D07FC86DA}" dt="2024-02-26T11:30:29.678" v="9"/>
          <ac:picMkLst>
            <pc:docMk/>
            <pc:sldMk cId="3818072167" sldId="1632"/>
            <ac:picMk id="10" creationId="{D54AAADF-F300-FE9A-F571-C14B603C4065}"/>
          </ac:picMkLst>
        </pc:picChg>
      </pc:sldChg>
      <pc:sldChg chg="addSp modSp">
        <pc:chgData name="Rhian Duckworth" userId="f79af203-9d74-4615-8ac4-71c88bdac063" providerId="ADAL" clId="{591B1A96-B2CA-4F9C-94F5-CA5D07FC86DA}" dt="2024-02-26T11:31:43.479" v="12"/>
        <pc:sldMkLst>
          <pc:docMk/>
          <pc:sldMk cId="1667898408" sldId="1643"/>
        </pc:sldMkLst>
        <pc:picChg chg="add mod">
          <ac:chgData name="Rhian Duckworth" userId="f79af203-9d74-4615-8ac4-71c88bdac063" providerId="ADAL" clId="{591B1A96-B2CA-4F9C-94F5-CA5D07FC86DA}" dt="2024-02-26T11:31:43.479" v="12"/>
          <ac:picMkLst>
            <pc:docMk/>
            <pc:sldMk cId="1667898408" sldId="1643"/>
            <ac:picMk id="10" creationId="{523EC93F-307F-EF8B-6505-03CDEA5B2A8A}"/>
          </ac:picMkLst>
        </pc:picChg>
      </pc:sldChg>
      <pc:sldChg chg="addSp modSp">
        <pc:chgData name="Rhian Duckworth" userId="f79af203-9d74-4615-8ac4-71c88bdac063" providerId="ADAL" clId="{591B1A96-B2CA-4F9C-94F5-CA5D07FC86DA}" dt="2024-02-26T11:28:38.475" v="5"/>
        <pc:sldMkLst>
          <pc:docMk/>
          <pc:sldMk cId="4186540270" sldId="1650"/>
        </pc:sldMkLst>
        <pc:picChg chg="add mod">
          <ac:chgData name="Rhian Duckworth" userId="f79af203-9d74-4615-8ac4-71c88bdac063" providerId="ADAL" clId="{591B1A96-B2CA-4F9C-94F5-CA5D07FC86DA}" dt="2024-02-26T11:28:38.475" v="5"/>
          <ac:picMkLst>
            <pc:docMk/>
            <pc:sldMk cId="4186540270" sldId="1650"/>
            <ac:picMk id="12" creationId="{45EE2991-FDC2-1910-B732-E9DEF469483A}"/>
          </ac:picMkLst>
        </pc:picChg>
      </pc:sldChg>
      <pc:sldChg chg="addSp modSp">
        <pc:chgData name="Rhian Duckworth" userId="f79af203-9d74-4615-8ac4-71c88bdac063" providerId="ADAL" clId="{591B1A96-B2CA-4F9C-94F5-CA5D07FC86DA}" dt="2024-02-26T11:32:31.305" v="14"/>
        <pc:sldMkLst>
          <pc:docMk/>
          <pc:sldMk cId="167680248" sldId="1808"/>
        </pc:sldMkLst>
        <pc:picChg chg="add mod">
          <ac:chgData name="Rhian Duckworth" userId="f79af203-9d74-4615-8ac4-71c88bdac063" providerId="ADAL" clId="{591B1A96-B2CA-4F9C-94F5-CA5D07FC86DA}" dt="2024-02-26T11:32:31.305" v="14"/>
          <ac:picMkLst>
            <pc:docMk/>
            <pc:sldMk cId="167680248" sldId="1808"/>
            <ac:picMk id="9" creationId="{5D6327AB-40B4-0A8B-F6FF-B949AACFD5DA}"/>
          </ac:picMkLst>
        </pc:picChg>
      </pc:sldChg>
      <pc:sldChg chg="addSp modSp">
        <pc:chgData name="Rhian Duckworth" userId="f79af203-9d74-4615-8ac4-71c88bdac063" providerId="ADAL" clId="{591B1A96-B2CA-4F9C-94F5-CA5D07FC86DA}" dt="2024-02-26T11:34:37.715" v="19"/>
        <pc:sldMkLst>
          <pc:docMk/>
          <pc:sldMk cId="4268529798" sldId="1810"/>
        </pc:sldMkLst>
        <pc:picChg chg="add mod">
          <ac:chgData name="Rhian Duckworth" userId="f79af203-9d74-4615-8ac4-71c88bdac063" providerId="ADAL" clId="{591B1A96-B2CA-4F9C-94F5-CA5D07FC86DA}" dt="2024-02-26T11:34:37.715" v="19"/>
          <ac:picMkLst>
            <pc:docMk/>
            <pc:sldMk cId="4268529798" sldId="1810"/>
            <ac:picMk id="4" creationId="{259F844D-3956-2344-1640-1995922E20F6}"/>
          </ac:picMkLst>
        </pc:picChg>
      </pc:sldChg>
      <pc:sldChg chg="addSp modSp">
        <pc:chgData name="Rhian Duckworth" userId="f79af203-9d74-4615-8ac4-71c88bdac063" providerId="ADAL" clId="{591B1A96-B2CA-4F9C-94F5-CA5D07FC86DA}" dt="2024-02-26T11:33:26.364" v="16"/>
        <pc:sldMkLst>
          <pc:docMk/>
          <pc:sldMk cId="2544485260" sldId="1818"/>
        </pc:sldMkLst>
        <pc:picChg chg="add mod">
          <ac:chgData name="Rhian Duckworth" userId="f79af203-9d74-4615-8ac4-71c88bdac063" providerId="ADAL" clId="{591B1A96-B2CA-4F9C-94F5-CA5D07FC86DA}" dt="2024-02-26T11:33:26.364" v="16"/>
          <ac:picMkLst>
            <pc:docMk/>
            <pc:sldMk cId="2544485260" sldId="1818"/>
            <ac:picMk id="8" creationId="{96E12242-55F4-01CB-DF6A-69D523DBAB2C}"/>
          </ac:picMkLst>
        </pc:picChg>
      </pc:sldChg>
      <pc:sldChg chg="addSp modSp">
        <pc:chgData name="Rhian Duckworth" userId="f79af203-9d74-4615-8ac4-71c88bdac063" providerId="ADAL" clId="{591B1A96-B2CA-4F9C-94F5-CA5D07FC86DA}" dt="2024-02-26T11:31:25.814" v="11"/>
        <pc:sldMkLst>
          <pc:docMk/>
          <pc:sldMk cId="3513922035" sldId="1819"/>
        </pc:sldMkLst>
        <pc:picChg chg="add mod">
          <ac:chgData name="Rhian Duckworth" userId="f79af203-9d74-4615-8ac4-71c88bdac063" providerId="ADAL" clId="{591B1A96-B2CA-4F9C-94F5-CA5D07FC86DA}" dt="2024-02-26T11:31:25.814" v="11"/>
          <ac:picMkLst>
            <pc:docMk/>
            <pc:sldMk cId="3513922035" sldId="1819"/>
            <ac:picMk id="9" creationId="{7D3FFA1A-40E9-5A2A-9583-F598EE787D92}"/>
          </ac:picMkLst>
        </pc:picChg>
      </pc:sldChg>
      <pc:sldChg chg="addSp modSp">
        <pc:chgData name="Rhian Duckworth" userId="f79af203-9d74-4615-8ac4-71c88bdac063" providerId="ADAL" clId="{591B1A96-B2CA-4F9C-94F5-CA5D07FC86DA}" dt="2024-02-26T11:28:05.892" v="4"/>
        <pc:sldMkLst>
          <pc:docMk/>
          <pc:sldMk cId="2578610434" sldId="1820"/>
        </pc:sldMkLst>
        <pc:picChg chg="add mod">
          <ac:chgData name="Rhian Duckworth" userId="f79af203-9d74-4615-8ac4-71c88bdac063" providerId="ADAL" clId="{591B1A96-B2CA-4F9C-94F5-CA5D07FC86DA}" dt="2024-02-26T11:28:05.892" v="4"/>
          <ac:picMkLst>
            <pc:docMk/>
            <pc:sldMk cId="2578610434" sldId="1820"/>
            <ac:picMk id="5" creationId="{281E4E37-D7F4-7ECF-A79F-5F1207D410D2}"/>
          </ac:picMkLst>
        </pc:picChg>
      </pc:sldChg>
      <pc:sldChg chg="addSp modSp">
        <pc:chgData name="Rhian Duckworth" userId="f79af203-9d74-4615-8ac4-71c88bdac063" providerId="ADAL" clId="{591B1A96-B2CA-4F9C-94F5-CA5D07FC86DA}" dt="2024-02-26T11:26:53.457" v="2"/>
        <pc:sldMkLst>
          <pc:docMk/>
          <pc:sldMk cId="1552304778" sldId="1862"/>
        </pc:sldMkLst>
        <pc:picChg chg="add mod">
          <ac:chgData name="Rhian Duckworth" userId="f79af203-9d74-4615-8ac4-71c88bdac063" providerId="ADAL" clId="{591B1A96-B2CA-4F9C-94F5-CA5D07FC86DA}" dt="2024-02-26T11:26:53.457" v="2"/>
          <ac:picMkLst>
            <pc:docMk/>
            <pc:sldMk cId="1552304778" sldId="1862"/>
            <ac:picMk id="6" creationId="{35B743FA-A87A-1466-07DA-0EF9C2C685C3}"/>
          </ac:picMkLst>
        </pc:picChg>
      </pc:sldChg>
      <pc:sldChg chg="addSp modSp">
        <pc:chgData name="Rhian Duckworth" userId="f79af203-9d74-4615-8ac4-71c88bdac063" providerId="ADAL" clId="{591B1A96-B2CA-4F9C-94F5-CA5D07FC86DA}" dt="2024-02-26T11:34:22.687" v="18"/>
        <pc:sldMkLst>
          <pc:docMk/>
          <pc:sldMk cId="2370737870" sldId="1864"/>
        </pc:sldMkLst>
        <pc:picChg chg="add mod">
          <ac:chgData name="Rhian Duckworth" userId="f79af203-9d74-4615-8ac4-71c88bdac063" providerId="ADAL" clId="{591B1A96-B2CA-4F9C-94F5-CA5D07FC86DA}" dt="2024-02-26T11:34:22.687" v="18"/>
          <ac:picMkLst>
            <pc:docMk/>
            <pc:sldMk cId="2370737870" sldId="1864"/>
            <ac:picMk id="5" creationId="{9F634E9B-1BF3-9F57-007D-65C3E3342B41}"/>
          </ac:picMkLst>
        </pc:picChg>
      </pc:sldChg>
      <pc:sldChg chg="addSp modSp">
        <pc:chgData name="Rhian Duckworth" userId="f79af203-9d74-4615-8ac4-71c88bdac063" providerId="ADAL" clId="{591B1A96-B2CA-4F9C-94F5-CA5D07FC86DA}" dt="2024-02-26T11:32:12.866" v="13"/>
        <pc:sldMkLst>
          <pc:docMk/>
          <pc:sldMk cId="620013110" sldId="1886"/>
        </pc:sldMkLst>
        <pc:picChg chg="add mod">
          <ac:chgData name="Rhian Duckworth" userId="f79af203-9d74-4615-8ac4-71c88bdac063" providerId="ADAL" clId="{591B1A96-B2CA-4F9C-94F5-CA5D07FC86DA}" dt="2024-02-26T11:32:12.866" v="13"/>
          <ac:picMkLst>
            <pc:docMk/>
            <pc:sldMk cId="620013110" sldId="1886"/>
            <ac:picMk id="7" creationId="{3D73CA93-B6AC-8447-27C1-E04A877978D5}"/>
          </ac:picMkLst>
        </pc:picChg>
      </pc:sldChg>
      <pc:sldChg chg="addSp modSp">
        <pc:chgData name="Rhian Duckworth" userId="f79af203-9d74-4615-8ac4-71c88bdac063" providerId="ADAL" clId="{591B1A96-B2CA-4F9C-94F5-CA5D07FC86DA}" dt="2024-02-26T11:26:22.842" v="1"/>
        <pc:sldMkLst>
          <pc:docMk/>
          <pc:sldMk cId="1577505798" sldId="1889"/>
        </pc:sldMkLst>
        <pc:picChg chg="add mod">
          <ac:chgData name="Rhian Duckworth" userId="f79af203-9d74-4615-8ac4-71c88bdac063" providerId="ADAL" clId="{591B1A96-B2CA-4F9C-94F5-CA5D07FC86DA}" dt="2024-02-26T11:26:22.842" v="1"/>
          <ac:picMkLst>
            <pc:docMk/>
            <pc:sldMk cId="1577505798" sldId="1889"/>
            <ac:picMk id="6" creationId="{4C234773-86B8-435A-81B0-94DC698B3D9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D2809E-40A1-4866-A948-1163FADA1B8D}" type="datetimeFigureOut">
              <a:rPr lang="en-GB" smtClean="0"/>
              <a:t>26/02/2024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6E1C1B-3814-41A4-9183-6BD931A0EC2C}" type="slidenum">
              <a:rPr lang="en-GB" smtClean="0"/>
              <a:t>‹#›</a:t>
            </a:fld>
            <a:endParaRPr lang="en-GB"/>
          </a:p>
        </p:txBody>
      </p:sp>
    </p:spTree>
    <p:extLst>
      <p:ext uri="{BB962C8B-B14F-4D97-AF65-F5344CB8AC3E}">
        <p14:creationId xmlns:p14="http://schemas.microsoft.com/office/powerpoint/2010/main" val="3487375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10.</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a:p>
            <a:r>
              <a:rPr lang="en-GB" b="1" dirty="0"/>
              <a:t>Prior to attending, please inform grown-ups that they will need to bring an egg box (for 6 eggs) to the session. You could start collecting these in school in the weeks leading up to the workshop.</a:t>
            </a:r>
          </a:p>
          <a:p>
            <a:r>
              <a:rPr lang="en-GB" b="0" dirty="0"/>
              <a:t>An egg box for 6 eggs</a:t>
            </a:r>
          </a:p>
          <a:p>
            <a:r>
              <a:rPr lang="en-GB" b="0" dirty="0"/>
              <a:t>14 two-coloured counters (The children will need to keep these and take them home after the session)</a:t>
            </a:r>
          </a:p>
          <a:p>
            <a:r>
              <a:rPr lang="en-GB" b="0" dirty="0"/>
              <a:t>2 dice frames </a:t>
            </a:r>
          </a:p>
          <a:p>
            <a:r>
              <a:rPr lang="en-GB" b="0" dirty="0"/>
              <a:t>The digit cards for 6</a:t>
            </a:r>
          </a:p>
          <a:p>
            <a:r>
              <a:rPr lang="en-GB" b="0" dirty="0"/>
              <a:t>A large box of objects – enough for all children to have 6 each – cubes, pebbles, marbles, coloured counters etc. – NOTE: These need to fit into the spaces in the egg box</a:t>
            </a:r>
          </a:p>
          <a:p>
            <a:r>
              <a:rPr lang="en-GB" b="0" dirty="0"/>
              <a:t>Scissors – one pair for each supporting grown-up. These are for use in the session only and are not to be taken home.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5611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Point out to parents that research proves that high quality teaching in school is key to raising attainment. But their role is also really important!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If parents understand how their children are being taught in school, then this can have a dramatic impact on children’s outcomes (and confidence), even in schools that are already successful.</a:t>
            </a:r>
          </a:p>
          <a:p>
            <a:endParaRPr lang="en-US" sz="1600" dirty="0"/>
          </a:p>
          <a:p>
            <a:endParaRPr lang="en-US" sz="16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A86206-00D2-486E-B9BD-12D79EACFB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081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new national programme based on research into what is important in early maths education.</a:t>
            </a:r>
          </a:p>
          <a:p>
            <a:r>
              <a:rPr lang="en-GB" b="1" dirty="0"/>
              <a:t>‘Number sense’ includes lots of things; the things mentioned here are some of them, but we are only going to focus in this session on the second two.</a:t>
            </a:r>
          </a:p>
          <a:p>
            <a:r>
              <a:rPr lang="en-GB" dirty="0"/>
              <a:t>It is worth mentioning to parents here that the numbers children use may be smaller than what they can do at home, but we are purposefully focusing on smaller numbers so that the children can develop a deep understanding of numbers to develop that good number sense. </a:t>
            </a:r>
          </a:p>
          <a:p>
            <a:r>
              <a:rPr lang="en-GB" dirty="0"/>
              <a:t>Children will be learning gradually to count out larger sets of objects and join in with the counting numbers, but to have a really good foundation to build on, the smaller numbers are so important.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2499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can point out that the deeper understanding helps children in their learning later on in school. The example should be shared with parents.</a:t>
            </a:r>
          </a:p>
          <a:p>
            <a:r>
              <a:rPr lang="en-GB" dirty="0"/>
              <a:t>Children who develop good number sense in Early Years and Key Stage one are much more confident and capable in maths later 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315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going to look at all the different ways of making six and seven – using lots of engaging activities and games.</a:t>
            </a:r>
          </a:p>
          <a:p>
            <a:r>
              <a:rPr lang="en-GB" dirty="0"/>
              <a:t>We want parents to realise that supporting this work can be easy and there are lots of opportunities to do this at home.</a:t>
            </a:r>
          </a:p>
          <a:p>
            <a:endParaRPr lang="en-GB" dirty="0"/>
          </a:p>
          <a:p>
            <a:r>
              <a:rPr lang="en-GB" dirty="0"/>
              <a:t>We will start with subitising, as it is the foundation for this learning and parents are unlikely to have seen/used it before so need to become familiar with how their children are composing the numbers.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5511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children should now be invited to join their grown-ups.</a:t>
            </a:r>
          </a:p>
          <a:p>
            <a:r>
              <a:rPr lang="en-GB" b="1" dirty="0"/>
              <a:t>You might want to prompt adults to think about what we are meaning here by ‘numbers’. </a:t>
            </a:r>
          </a:p>
          <a:p>
            <a:endParaRPr lang="en-GB" b="1" dirty="0"/>
          </a:p>
          <a:p>
            <a:r>
              <a:rPr lang="en-GB" dirty="0"/>
              <a:t>Rather than explaining what subitising is, we are going to have a go at it.</a:t>
            </a:r>
          </a:p>
          <a:p>
            <a:endParaRPr lang="en-GB" dirty="0"/>
          </a:p>
          <a:p>
            <a:r>
              <a:rPr lang="en-GB" dirty="0"/>
              <a:t>In a moment, I will flash an image on the screen with some dots. Adult and child should agree how many dots there are - children can also use their fingers to show the amount.</a:t>
            </a:r>
          </a:p>
          <a:p>
            <a:endParaRPr lang="en-GB" dirty="0"/>
          </a:p>
          <a:p>
            <a:r>
              <a:rPr lang="en-GB" dirty="0"/>
              <a:t>Get your fast eyes ready, as it will only appear for a second or two.</a:t>
            </a:r>
          </a:p>
          <a:p>
            <a:endParaRPr lang="en-GB" dirty="0"/>
          </a:p>
          <a:p>
            <a:endParaRPr lang="en-GB" b="1" dirty="0"/>
          </a:p>
          <a:p>
            <a:r>
              <a:rPr lang="en-GB" b="1" dirty="0"/>
              <a:t>Let’s have a go at ‘subitising’ – can you say how many things you can see?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Show next slide for 2/3 seconds.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6424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9</a:t>
            </a:fld>
            <a:endParaRPr lang="en-GB"/>
          </a:p>
        </p:txBody>
      </p:sp>
    </p:spTree>
    <p:extLst>
      <p:ext uri="{BB962C8B-B14F-4D97-AF65-F5344CB8AC3E}">
        <p14:creationId xmlns:p14="http://schemas.microsoft.com/office/powerpoint/2010/main" val="4031400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you need to count? Of course not - we can all see that was 2!</a:t>
            </a:r>
          </a:p>
        </p:txBody>
      </p:sp>
      <p:sp>
        <p:nvSpPr>
          <p:cNvPr id="4" name="Slide Number Placeholder 3"/>
          <p:cNvSpPr>
            <a:spLocks noGrp="1"/>
          </p:cNvSpPr>
          <p:nvPr>
            <p:ph type="sldNum" sz="quarter" idx="5"/>
          </p:nvPr>
        </p:nvSpPr>
        <p:spPr/>
        <p:txBody>
          <a:bodyPr/>
          <a:lstStyle/>
          <a:p>
            <a:fld id="{CC6E1C1B-3814-41A4-9183-6BD931A0EC2C}" type="slidenum">
              <a:rPr lang="en-GB" smtClean="0"/>
              <a:t>10</a:t>
            </a:fld>
            <a:endParaRPr lang="en-GB"/>
          </a:p>
        </p:txBody>
      </p:sp>
    </p:spTree>
    <p:extLst>
      <p:ext uri="{BB962C8B-B14F-4D97-AF65-F5344CB8AC3E}">
        <p14:creationId xmlns:p14="http://schemas.microsoft.com/office/powerpoint/2010/main" val="3641237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you need to count? </a:t>
            </a:r>
          </a:p>
        </p:txBody>
      </p:sp>
      <p:sp>
        <p:nvSpPr>
          <p:cNvPr id="4" name="Slide Number Placeholder 3"/>
          <p:cNvSpPr>
            <a:spLocks noGrp="1"/>
          </p:cNvSpPr>
          <p:nvPr>
            <p:ph type="sldNum" sz="quarter" idx="5"/>
          </p:nvPr>
        </p:nvSpPr>
        <p:spPr/>
        <p:txBody>
          <a:bodyPr/>
          <a:lstStyle/>
          <a:p>
            <a:fld id="{7E1910B0-7265-4237-B416-2AA1DC1D4374}" type="slidenum">
              <a:rPr lang="en-GB" smtClean="0"/>
              <a:t>11</a:t>
            </a:fld>
            <a:endParaRPr lang="en-GB"/>
          </a:p>
        </p:txBody>
      </p:sp>
    </p:spTree>
    <p:extLst>
      <p:ext uri="{BB962C8B-B14F-4D97-AF65-F5344CB8AC3E}">
        <p14:creationId xmlns:p14="http://schemas.microsoft.com/office/powerpoint/2010/main" val="1756392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helps you to see four here?</a:t>
            </a:r>
          </a:p>
          <a:p>
            <a:r>
              <a:rPr lang="en-GB" dirty="0"/>
              <a:t>Tell your grown-up where you have seen this four before.</a:t>
            </a:r>
          </a:p>
        </p:txBody>
      </p:sp>
      <p:sp>
        <p:nvSpPr>
          <p:cNvPr id="4" name="Slide Number Placeholder 3"/>
          <p:cNvSpPr>
            <a:spLocks noGrp="1"/>
          </p:cNvSpPr>
          <p:nvPr>
            <p:ph type="sldNum" sz="quarter" idx="5"/>
          </p:nvPr>
        </p:nvSpPr>
        <p:spPr/>
        <p:txBody>
          <a:bodyPr/>
          <a:lstStyle/>
          <a:p>
            <a:fld id="{CC6E1C1B-3814-41A4-9183-6BD931A0EC2C}" type="slidenum">
              <a:rPr lang="en-GB" smtClean="0"/>
              <a:t>13</a:t>
            </a:fld>
            <a:endParaRPr lang="en-GB"/>
          </a:p>
        </p:txBody>
      </p:sp>
    </p:spTree>
    <p:extLst>
      <p:ext uri="{BB962C8B-B14F-4D97-AF65-F5344CB8AC3E}">
        <p14:creationId xmlns:p14="http://schemas.microsoft.com/office/powerpoint/2010/main" val="4479884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17</a:t>
            </a:fld>
            <a:endParaRPr lang="en-GB"/>
          </a:p>
        </p:txBody>
      </p:sp>
    </p:spTree>
    <p:extLst>
      <p:ext uri="{BB962C8B-B14F-4D97-AF65-F5344CB8AC3E}">
        <p14:creationId xmlns:p14="http://schemas.microsoft.com/office/powerpoint/2010/main" val="2123496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Again, tell your grown-up how you know that this is five.</a:t>
            </a:r>
          </a:p>
        </p:txBody>
      </p:sp>
      <p:sp>
        <p:nvSpPr>
          <p:cNvPr id="4" name="Slide Number Placeholder 3"/>
          <p:cNvSpPr>
            <a:spLocks noGrp="1"/>
          </p:cNvSpPr>
          <p:nvPr>
            <p:ph type="sldNum" sz="quarter" idx="5"/>
          </p:nvPr>
        </p:nvSpPr>
        <p:spPr/>
        <p:txBody>
          <a:bodyPr/>
          <a:lstStyle/>
          <a:p>
            <a:fld id="{CC6E1C1B-3814-41A4-9183-6BD931A0EC2C}" type="slidenum">
              <a:rPr lang="en-GB" smtClean="0"/>
              <a:t>18</a:t>
            </a:fld>
            <a:endParaRPr lang="en-GB"/>
          </a:p>
        </p:txBody>
      </p:sp>
    </p:spTree>
    <p:extLst>
      <p:ext uri="{BB962C8B-B14F-4D97-AF65-F5344CB8AC3E}">
        <p14:creationId xmlns:p14="http://schemas.microsoft.com/office/powerpoint/2010/main" val="26890167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helps you to see six here?</a:t>
            </a:r>
          </a:p>
          <a:p>
            <a:r>
              <a:rPr lang="en-GB" dirty="0"/>
              <a:t>The dice representations are a useful support that children become used to recognising. It’s also important that they can recognise the amounts when they are not in the dice patterns.</a:t>
            </a:r>
          </a:p>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19</a:t>
            </a:fld>
            <a:endParaRPr lang="en-GB"/>
          </a:p>
        </p:txBody>
      </p:sp>
    </p:spTree>
    <p:extLst>
      <p:ext uri="{BB962C8B-B14F-4D97-AF65-F5344CB8AC3E}">
        <p14:creationId xmlns:p14="http://schemas.microsoft.com/office/powerpoint/2010/main" val="1743380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will look at some of the tasks that we will ask you to do with the children.</a:t>
            </a:r>
          </a:p>
        </p:txBody>
      </p:sp>
      <p:sp>
        <p:nvSpPr>
          <p:cNvPr id="4" name="Slide Number Placeholder 3"/>
          <p:cNvSpPr>
            <a:spLocks noGrp="1"/>
          </p:cNvSpPr>
          <p:nvPr>
            <p:ph type="sldNum" sz="quarter" idx="5"/>
          </p:nvPr>
        </p:nvSpPr>
        <p:spPr/>
        <p:txBody>
          <a:bodyPr/>
          <a:lstStyle/>
          <a:p>
            <a:fld id="{CC6E1C1B-3814-41A4-9183-6BD931A0EC2C}" type="slidenum">
              <a:rPr lang="en-GB" smtClean="0"/>
              <a:t>20</a:t>
            </a:fld>
            <a:endParaRPr lang="en-GB"/>
          </a:p>
        </p:txBody>
      </p:sp>
    </p:spTree>
    <p:extLst>
      <p:ext uri="{BB962C8B-B14F-4D97-AF65-F5344CB8AC3E}">
        <p14:creationId xmlns:p14="http://schemas.microsoft.com/office/powerpoint/2010/main" val="28490125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what will be needed and do a quick check to ensure all groups have the resources ready in front of them.</a:t>
            </a:r>
          </a:p>
          <a:p>
            <a:endParaRPr lang="en-GB" dirty="0"/>
          </a:p>
          <a:p>
            <a:r>
              <a:rPr lang="en-GB" dirty="0"/>
              <a:t>Explain the importance of the stem sentence to grown-ups. They are not just there as a prompt for the children; there is evidence to show that when children say the sentences, they remember the maths better.</a:t>
            </a:r>
          </a:p>
          <a:p>
            <a:endParaRPr lang="en-GB" dirty="0"/>
          </a:p>
          <a:p>
            <a:r>
              <a:rPr lang="en-GB" dirty="0"/>
              <a:t>Remember that children should subitising the sub-groups/ i.e. how many of each colour.</a:t>
            </a:r>
          </a:p>
        </p:txBody>
      </p:sp>
      <p:sp>
        <p:nvSpPr>
          <p:cNvPr id="4" name="Slide Number Placeholder 3"/>
          <p:cNvSpPr>
            <a:spLocks noGrp="1"/>
          </p:cNvSpPr>
          <p:nvPr>
            <p:ph type="sldNum" sz="quarter" idx="5"/>
          </p:nvPr>
        </p:nvSpPr>
        <p:spPr/>
        <p:txBody>
          <a:bodyPr/>
          <a:lstStyle/>
          <a:p>
            <a:fld id="{CC6E1C1B-3814-41A4-9183-6BD931A0EC2C}" type="slidenum">
              <a:rPr lang="en-GB" smtClean="0"/>
              <a:t>21</a:t>
            </a:fld>
            <a:endParaRPr lang="en-GB"/>
          </a:p>
        </p:txBody>
      </p:sp>
    </p:spTree>
    <p:extLst>
      <p:ext uri="{BB962C8B-B14F-4D97-AF65-F5344CB8AC3E}">
        <p14:creationId xmlns:p14="http://schemas.microsoft.com/office/powerpoint/2010/main" val="9122618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 talk this through as you progress through the slide to demonstrate the activity.</a:t>
            </a:r>
          </a:p>
          <a:p>
            <a:endParaRPr lang="en-GB" dirty="0"/>
          </a:p>
          <a:p>
            <a:r>
              <a:rPr lang="en-GB" dirty="0"/>
              <a:t>Children take it in turns with the grown-up to hold the counters in one hand and ‘drop’ them onto the table (or tray if possible). Look at the numbers that the two colours show. Use the stem sentence to show the bond that you have ‘dropped.’</a:t>
            </a:r>
          </a:p>
          <a:p>
            <a:endParaRPr lang="en-GB" dirty="0"/>
          </a:p>
          <a:p>
            <a:r>
              <a:rPr lang="en-GB" dirty="0"/>
              <a:t>Remind grown-ups of the importance of stem sentences and how research suggests that they really help to reinforce learning. When it is the grown-up’s turn, it is also important that the grown-up says what their bond is as a ‘model’ for their child.</a:t>
            </a:r>
          </a:p>
          <a:p>
            <a:endParaRPr lang="en-GB" dirty="0"/>
          </a:p>
          <a:p>
            <a:r>
              <a:rPr lang="en-GB" dirty="0"/>
              <a:t>Allow them to have a few goes at this, using the stem sentence each time.</a:t>
            </a:r>
          </a:p>
        </p:txBody>
      </p:sp>
      <p:sp>
        <p:nvSpPr>
          <p:cNvPr id="4" name="Slide Number Placeholder 3"/>
          <p:cNvSpPr>
            <a:spLocks noGrp="1"/>
          </p:cNvSpPr>
          <p:nvPr>
            <p:ph type="sldNum" sz="quarter" idx="5"/>
          </p:nvPr>
        </p:nvSpPr>
        <p:spPr/>
        <p:txBody>
          <a:bodyPr/>
          <a:lstStyle/>
          <a:p>
            <a:fld id="{CC6E1C1B-3814-41A4-9183-6BD931A0EC2C}" type="slidenum">
              <a:rPr lang="en-GB" smtClean="0"/>
              <a:t>22</a:t>
            </a:fld>
            <a:endParaRPr lang="en-GB"/>
          </a:p>
        </p:txBody>
      </p:sp>
    </p:spTree>
    <p:extLst>
      <p:ext uri="{BB962C8B-B14F-4D97-AF65-F5344CB8AC3E}">
        <p14:creationId xmlns:p14="http://schemas.microsoft.com/office/powerpoint/2010/main" val="2874452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grown-ups that, in the home learning sessions for Week 1, they will have a Drop the counters record sheet.</a:t>
            </a:r>
          </a:p>
          <a:p>
            <a:endParaRPr lang="en-GB" dirty="0"/>
          </a:p>
          <a:p>
            <a:r>
              <a:rPr lang="en-GB" dirty="0"/>
              <a:t>They need to play this on Monday, Wednesday and Friday.</a:t>
            </a:r>
          </a:p>
          <a:p>
            <a:r>
              <a:rPr lang="en-GB" dirty="0"/>
              <a:t>They have the columns for player one and player two and a space to write the counter colour down for each ‘drop’ they make.</a:t>
            </a:r>
          </a:p>
          <a:p>
            <a:endParaRPr lang="en-GB" dirty="0"/>
          </a:p>
          <a:p>
            <a:r>
              <a:rPr lang="en-GB" dirty="0"/>
              <a:t>Click mouse: shows where to write the colour (this is in case the colours of the counters you have purchased are not the same as those shown on the slides).</a:t>
            </a:r>
          </a:p>
          <a:p>
            <a:r>
              <a:rPr lang="en-GB" dirty="0"/>
              <a:t>2</a:t>
            </a:r>
            <a:r>
              <a:rPr lang="en-GB" baseline="30000" dirty="0"/>
              <a:t>nd</a:t>
            </a:r>
            <a:r>
              <a:rPr lang="en-GB" dirty="0"/>
              <a:t> click – this shows that if player one drops 4 red and 2 yellow, these are the numbers on the list for them to circle.</a:t>
            </a:r>
          </a:p>
        </p:txBody>
      </p:sp>
      <p:sp>
        <p:nvSpPr>
          <p:cNvPr id="4" name="Slide Number Placeholder 3"/>
          <p:cNvSpPr>
            <a:spLocks noGrp="1"/>
          </p:cNvSpPr>
          <p:nvPr>
            <p:ph type="sldNum" sz="quarter" idx="5"/>
          </p:nvPr>
        </p:nvSpPr>
        <p:spPr/>
        <p:txBody>
          <a:bodyPr/>
          <a:lstStyle/>
          <a:p>
            <a:fld id="{CC6E1C1B-3814-41A4-9183-6BD931A0EC2C}" type="slidenum">
              <a:rPr lang="en-GB" smtClean="0"/>
              <a:t>23</a:t>
            </a:fld>
            <a:endParaRPr lang="en-GB"/>
          </a:p>
        </p:txBody>
      </p:sp>
    </p:spTree>
    <p:extLst>
      <p:ext uri="{BB962C8B-B14F-4D97-AF65-F5344CB8AC3E}">
        <p14:creationId xmlns:p14="http://schemas.microsoft.com/office/powerpoint/2010/main" val="23324970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24</a:t>
            </a:fld>
            <a:endParaRPr lang="en-GB"/>
          </a:p>
        </p:txBody>
      </p:sp>
    </p:spTree>
    <p:extLst>
      <p:ext uri="{BB962C8B-B14F-4D97-AF65-F5344CB8AC3E}">
        <p14:creationId xmlns:p14="http://schemas.microsoft.com/office/powerpoint/2010/main" val="37160978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choose to explain that working in order is called ‘being systematic’.</a:t>
            </a:r>
          </a:p>
        </p:txBody>
      </p:sp>
      <p:sp>
        <p:nvSpPr>
          <p:cNvPr id="4" name="Slide Number Placeholder 3"/>
          <p:cNvSpPr>
            <a:spLocks noGrp="1"/>
          </p:cNvSpPr>
          <p:nvPr>
            <p:ph type="sldNum" sz="quarter" idx="5"/>
          </p:nvPr>
        </p:nvSpPr>
        <p:spPr/>
        <p:txBody>
          <a:bodyPr/>
          <a:lstStyle/>
          <a:p>
            <a:fld id="{CC6E1C1B-3814-41A4-9183-6BD931A0EC2C}" type="slidenum">
              <a:rPr lang="en-GB" smtClean="0"/>
              <a:t>25</a:t>
            </a:fld>
            <a:endParaRPr lang="en-GB"/>
          </a:p>
        </p:txBody>
      </p:sp>
    </p:spTree>
    <p:extLst>
      <p:ext uri="{BB962C8B-B14F-4D97-AF65-F5344CB8AC3E}">
        <p14:creationId xmlns:p14="http://schemas.microsoft.com/office/powerpoint/2010/main" val="8565284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grown-ups/children to place 6 counters in the egg box with one colour showing. Use the speech bubbles so children can answer the questions.</a:t>
            </a:r>
          </a:p>
          <a:p>
            <a:endParaRPr lang="en-GB" dirty="0"/>
          </a:p>
          <a:p>
            <a:r>
              <a:rPr lang="en-GB" dirty="0"/>
              <a:t>Grown-ups should confirm this: ‘You can see there are 6 red counters and no yellow counters.’</a:t>
            </a:r>
          </a:p>
          <a:p>
            <a:r>
              <a:rPr lang="en-GB" dirty="0"/>
              <a:t>Teacher: We are going to work systematically to find all the ways that 6 can be composed, using the counters.</a:t>
            </a:r>
          </a:p>
        </p:txBody>
      </p:sp>
      <p:sp>
        <p:nvSpPr>
          <p:cNvPr id="4" name="Slide Number Placeholder 3"/>
          <p:cNvSpPr>
            <a:spLocks noGrp="1"/>
          </p:cNvSpPr>
          <p:nvPr>
            <p:ph type="sldNum" sz="quarter" idx="5"/>
          </p:nvPr>
        </p:nvSpPr>
        <p:spPr/>
        <p:txBody>
          <a:bodyPr/>
          <a:lstStyle/>
          <a:p>
            <a:fld id="{CC6E1C1B-3814-41A4-9183-6BD931A0EC2C}" type="slidenum">
              <a:rPr lang="en-GB" smtClean="0"/>
              <a:t>26</a:t>
            </a:fld>
            <a:endParaRPr lang="en-GB"/>
          </a:p>
        </p:txBody>
      </p:sp>
    </p:spTree>
    <p:extLst>
      <p:ext uri="{BB962C8B-B14F-4D97-AF65-F5344CB8AC3E}">
        <p14:creationId xmlns:p14="http://schemas.microsoft.com/office/powerpoint/2010/main" val="4162738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child to turn one counter over and say how many yellow and how many red counters there are.</a:t>
            </a:r>
          </a:p>
          <a:p>
            <a:endParaRPr lang="en-GB" dirty="0"/>
          </a:p>
          <a:p>
            <a:r>
              <a:rPr lang="en-GB" dirty="0"/>
              <a:t>Six is made of one and five. One and five make six. </a:t>
            </a:r>
          </a:p>
          <a:p>
            <a:endParaRPr lang="en-GB" dirty="0"/>
          </a:p>
          <a:p>
            <a:r>
              <a:rPr lang="en-GB" dirty="0"/>
              <a:t>Once the children have noticed this way of making six, grown-ups might shut the box. Can you remember the bond we have made? How quickly can you say the bond when we reopen the box?</a:t>
            </a:r>
          </a:p>
          <a:p>
            <a:endParaRPr lang="en-GB" dirty="0"/>
          </a:p>
          <a:p>
            <a:r>
              <a:rPr lang="en-GB" dirty="0"/>
              <a:t>The stem sentence should be used to consolidate understanding.</a:t>
            </a:r>
          </a:p>
        </p:txBody>
      </p:sp>
      <p:sp>
        <p:nvSpPr>
          <p:cNvPr id="4" name="Slide Number Placeholder 3"/>
          <p:cNvSpPr>
            <a:spLocks noGrp="1"/>
          </p:cNvSpPr>
          <p:nvPr>
            <p:ph type="sldNum" sz="quarter" idx="5"/>
          </p:nvPr>
        </p:nvSpPr>
        <p:spPr/>
        <p:txBody>
          <a:bodyPr/>
          <a:lstStyle/>
          <a:p>
            <a:fld id="{CC6E1C1B-3814-41A4-9183-6BD931A0EC2C}" type="slidenum">
              <a:rPr lang="en-GB" smtClean="0"/>
              <a:t>27</a:t>
            </a:fld>
            <a:endParaRPr lang="en-GB"/>
          </a:p>
        </p:txBody>
      </p:sp>
    </p:spTree>
    <p:extLst>
      <p:ext uri="{BB962C8B-B14F-4D97-AF65-F5344CB8AC3E}">
        <p14:creationId xmlns:p14="http://schemas.microsoft.com/office/powerpoint/2010/main" val="13400990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is made of two and four. Two and four make six.</a:t>
            </a:r>
          </a:p>
        </p:txBody>
      </p:sp>
      <p:sp>
        <p:nvSpPr>
          <p:cNvPr id="4" name="Slide Number Placeholder 3"/>
          <p:cNvSpPr>
            <a:spLocks noGrp="1"/>
          </p:cNvSpPr>
          <p:nvPr>
            <p:ph type="sldNum" sz="quarter" idx="5"/>
          </p:nvPr>
        </p:nvSpPr>
        <p:spPr/>
        <p:txBody>
          <a:bodyPr/>
          <a:lstStyle/>
          <a:p>
            <a:fld id="{CC6E1C1B-3814-41A4-9183-6BD931A0EC2C}" type="slidenum">
              <a:rPr lang="en-GB" smtClean="0"/>
              <a:t>28</a:t>
            </a:fld>
            <a:endParaRPr lang="en-GB"/>
          </a:p>
        </p:txBody>
      </p:sp>
    </p:spTree>
    <p:extLst>
      <p:ext uri="{BB962C8B-B14F-4D97-AF65-F5344CB8AC3E}">
        <p14:creationId xmlns:p14="http://schemas.microsoft.com/office/powerpoint/2010/main" val="42070992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is made of three and three. Three and three make six.</a:t>
            </a:r>
          </a:p>
          <a:p>
            <a:endParaRPr lang="en-GB" dirty="0"/>
          </a:p>
          <a:p>
            <a:r>
              <a:rPr lang="en-GB" dirty="0"/>
              <a:t>Continue working systematically until all yellow counters are showing. Explain to the grown-ups that, when doing this activity at home, the children can turn any of the counters over and do not need to work in the same way that we have here. This will help them to see the bonds in different arrangements.</a:t>
            </a:r>
          </a:p>
        </p:txBody>
      </p:sp>
      <p:sp>
        <p:nvSpPr>
          <p:cNvPr id="4" name="Slide Number Placeholder 3"/>
          <p:cNvSpPr>
            <a:spLocks noGrp="1"/>
          </p:cNvSpPr>
          <p:nvPr>
            <p:ph type="sldNum" sz="quarter" idx="5"/>
          </p:nvPr>
        </p:nvSpPr>
        <p:spPr/>
        <p:txBody>
          <a:bodyPr/>
          <a:lstStyle/>
          <a:p>
            <a:fld id="{CC6E1C1B-3814-41A4-9183-6BD931A0EC2C}" type="slidenum">
              <a:rPr lang="en-GB" smtClean="0"/>
              <a:t>29</a:t>
            </a:fld>
            <a:endParaRPr lang="en-GB"/>
          </a:p>
        </p:txBody>
      </p:sp>
    </p:spTree>
    <p:extLst>
      <p:ext uri="{BB962C8B-B14F-4D97-AF65-F5344CB8AC3E}">
        <p14:creationId xmlns:p14="http://schemas.microsoft.com/office/powerpoint/2010/main" val="35628240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workshop, children can use any objects from the classroom for this task: cubes, counters, marbles etc. </a:t>
            </a:r>
          </a:p>
          <a:p>
            <a:endParaRPr lang="en-GB" dirty="0"/>
          </a:p>
          <a:p>
            <a:r>
              <a:rPr lang="en-GB" dirty="0"/>
              <a:t>Encourage them at home to find things that they can use for the same activity there – i.e. collecting acorns or conkers on a walk, 1p coins or using buttons, pebbles, marbles etc.</a:t>
            </a:r>
          </a:p>
        </p:txBody>
      </p:sp>
      <p:sp>
        <p:nvSpPr>
          <p:cNvPr id="4" name="Slide Number Placeholder 3"/>
          <p:cNvSpPr>
            <a:spLocks noGrp="1"/>
          </p:cNvSpPr>
          <p:nvPr>
            <p:ph type="sldNum" sz="quarter" idx="5"/>
          </p:nvPr>
        </p:nvSpPr>
        <p:spPr/>
        <p:txBody>
          <a:bodyPr/>
          <a:lstStyle/>
          <a:p>
            <a:fld id="{CC6E1C1B-3814-41A4-9183-6BD931A0EC2C}" type="slidenum">
              <a:rPr lang="en-GB" smtClean="0"/>
              <a:t>30</a:t>
            </a:fld>
            <a:endParaRPr lang="en-GB"/>
          </a:p>
        </p:txBody>
      </p:sp>
    </p:spTree>
    <p:extLst>
      <p:ext uri="{BB962C8B-B14F-4D97-AF65-F5344CB8AC3E}">
        <p14:creationId xmlns:p14="http://schemas.microsoft.com/office/powerpoint/2010/main" val="29748881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grown-up should put some objects in the egg box and hide the others.</a:t>
            </a:r>
          </a:p>
          <a:p>
            <a:r>
              <a:rPr lang="en-GB" dirty="0"/>
              <a:t>Using the objects and the gaps left behind, can your child work out how many more are needed to make 6?</a:t>
            </a:r>
          </a:p>
          <a:p>
            <a:r>
              <a:rPr lang="en-GB" dirty="0"/>
              <a:t>The stem sentence will support understanding here.</a:t>
            </a:r>
          </a:p>
        </p:txBody>
      </p:sp>
      <p:sp>
        <p:nvSpPr>
          <p:cNvPr id="4" name="Slide Number Placeholder 3"/>
          <p:cNvSpPr>
            <a:spLocks noGrp="1"/>
          </p:cNvSpPr>
          <p:nvPr>
            <p:ph type="sldNum" sz="quarter" idx="5"/>
          </p:nvPr>
        </p:nvSpPr>
        <p:spPr/>
        <p:txBody>
          <a:bodyPr/>
          <a:lstStyle/>
          <a:p>
            <a:fld id="{CC6E1C1B-3814-41A4-9183-6BD931A0EC2C}" type="slidenum">
              <a:rPr lang="en-GB" smtClean="0"/>
              <a:t>31</a:t>
            </a:fld>
            <a:endParaRPr lang="en-GB"/>
          </a:p>
        </p:txBody>
      </p:sp>
    </p:spTree>
    <p:extLst>
      <p:ext uri="{BB962C8B-B14F-4D97-AF65-F5344CB8AC3E}">
        <p14:creationId xmlns:p14="http://schemas.microsoft.com/office/powerpoint/2010/main" val="25796215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some time for the families to play several games of this.</a:t>
            </a:r>
          </a:p>
        </p:txBody>
      </p:sp>
      <p:sp>
        <p:nvSpPr>
          <p:cNvPr id="4" name="Slide Number Placeholder 3"/>
          <p:cNvSpPr>
            <a:spLocks noGrp="1"/>
          </p:cNvSpPr>
          <p:nvPr>
            <p:ph type="sldNum" sz="quarter" idx="5"/>
          </p:nvPr>
        </p:nvSpPr>
        <p:spPr/>
        <p:txBody>
          <a:bodyPr/>
          <a:lstStyle/>
          <a:p>
            <a:fld id="{CC6E1C1B-3814-41A4-9183-6BD931A0EC2C}" type="slidenum">
              <a:rPr lang="en-GB" smtClean="0"/>
              <a:t>32</a:t>
            </a:fld>
            <a:endParaRPr lang="en-GB"/>
          </a:p>
        </p:txBody>
      </p:sp>
    </p:spTree>
    <p:extLst>
      <p:ext uri="{BB962C8B-B14F-4D97-AF65-F5344CB8AC3E}">
        <p14:creationId xmlns:p14="http://schemas.microsoft.com/office/powerpoint/2010/main" val="34725273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to teacher.</a:t>
            </a:r>
          </a:p>
          <a:p>
            <a:endParaRPr lang="en-GB" dirty="0"/>
          </a:p>
          <a:p>
            <a:r>
              <a:rPr lang="en-GB" dirty="0"/>
              <a:t>For the workshop, it would be useful if the grown-ups only cut out the first three rows of these numbers.  The others can be cut out and added to the game at home.  </a:t>
            </a:r>
          </a:p>
          <a:p>
            <a:r>
              <a:rPr lang="en-GB" dirty="0"/>
              <a:t>You may wish to only provide the first three rows for the workshop to avoid parents spending time cutting them all out.</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62599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52237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83582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grown ups to find the two dice frames in their resource pack. The grown-up and child will need to have one of these each. They will also need 7 two-coloured counters each for this activity.</a:t>
            </a:r>
          </a:p>
          <a:p>
            <a:endParaRPr lang="en-GB" dirty="0"/>
          </a:p>
          <a:p>
            <a:r>
              <a:rPr lang="en-GB" dirty="0"/>
              <a:t>We are going to look at placing 7 counters on the frame in different ways. Can your child copy your pattern accurately?</a:t>
            </a:r>
          </a:p>
        </p:txBody>
      </p:sp>
      <p:sp>
        <p:nvSpPr>
          <p:cNvPr id="4" name="Slide Number Placeholder 3"/>
          <p:cNvSpPr>
            <a:spLocks noGrp="1"/>
          </p:cNvSpPr>
          <p:nvPr>
            <p:ph type="sldNum" sz="quarter" idx="5"/>
          </p:nvPr>
        </p:nvSpPr>
        <p:spPr/>
        <p:txBody>
          <a:bodyPr/>
          <a:lstStyle/>
          <a:p>
            <a:fld id="{CC6E1C1B-3814-41A4-9183-6BD931A0EC2C}" type="slidenum">
              <a:rPr lang="en-GB" smtClean="0"/>
              <a:t>36</a:t>
            </a:fld>
            <a:endParaRPr lang="en-GB"/>
          </a:p>
        </p:txBody>
      </p:sp>
    </p:spTree>
    <p:extLst>
      <p:ext uri="{BB962C8B-B14F-4D97-AF65-F5344CB8AC3E}">
        <p14:creationId xmlns:p14="http://schemas.microsoft.com/office/powerpoint/2010/main" val="1076098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Grown-ups – Place 5 red counters on one side of the dice frame as shown. Place the two yellow counters on the other side of the frame.</a:t>
            </a:r>
          </a:p>
          <a:p>
            <a:r>
              <a:rPr lang="en-GB" dirty="0"/>
              <a:t>Cover your frame with the paper towel and reveal it briefly. Can you child copy your pattern on their frame?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Try this two or three times. If your child finds it easy when using two colours, try to make patterns using all the same colour.</a:t>
            </a:r>
          </a:p>
          <a:p>
            <a:endParaRPr lang="en-GB" dirty="0"/>
          </a:p>
          <a:p>
            <a:r>
              <a:rPr lang="en-GB" dirty="0"/>
              <a:t>Starting with 5 red counters (and the other two in yellow) will support the 5 and a bit strategy and simplify identifying the spatial arrangements.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may wish to start with fewer counters (5) if your child finds this challenging.</a:t>
            </a:r>
          </a:p>
        </p:txBody>
      </p:sp>
      <p:sp>
        <p:nvSpPr>
          <p:cNvPr id="4" name="Slide Number Placeholder 3"/>
          <p:cNvSpPr>
            <a:spLocks noGrp="1"/>
          </p:cNvSpPr>
          <p:nvPr>
            <p:ph type="sldNum" sz="quarter" idx="5"/>
          </p:nvPr>
        </p:nvSpPr>
        <p:spPr/>
        <p:txBody>
          <a:bodyPr/>
          <a:lstStyle/>
          <a:p>
            <a:fld id="{CC6E1C1B-3814-41A4-9183-6BD931A0EC2C}" type="slidenum">
              <a:rPr lang="en-GB" smtClean="0"/>
              <a:t>37</a:t>
            </a:fld>
            <a:endParaRPr lang="en-GB"/>
          </a:p>
        </p:txBody>
      </p:sp>
    </p:spTree>
    <p:extLst>
      <p:ext uri="{BB962C8B-B14F-4D97-AF65-F5344CB8AC3E}">
        <p14:creationId xmlns:p14="http://schemas.microsoft.com/office/powerpoint/2010/main" val="17503037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variations to try with 5 red counters and 2 yellow.</a:t>
            </a:r>
          </a:p>
          <a:p>
            <a:r>
              <a:rPr lang="en-GB" dirty="0"/>
              <a:t>Can your child have a ‘quick peep’ at your counters and place their counters in exactly the same place as yours?</a:t>
            </a:r>
          </a:p>
          <a:p>
            <a:endParaRPr lang="en-GB" dirty="0"/>
          </a:p>
          <a:p>
            <a:r>
              <a:rPr lang="en-GB" dirty="0"/>
              <a:t>Be careful to consider perspectives here – can the child see the counters in the same orientation as the grown-up? They may need to move their seat to do so.</a:t>
            </a:r>
          </a:p>
          <a:p>
            <a:endParaRPr lang="en-GB" dirty="0"/>
          </a:p>
          <a:p>
            <a:r>
              <a:rPr lang="en-GB" dirty="0"/>
              <a:t>Allow the grown-ups and children time to try out a few of these.</a:t>
            </a:r>
          </a:p>
          <a:p>
            <a:r>
              <a:rPr lang="en-GB" dirty="0"/>
              <a:t>You could also try this using all of one colour.</a:t>
            </a:r>
          </a:p>
        </p:txBody>
      </p:sp>
      <p:sp>
        <p:nvSpPr>
          <p:cNvPr id="4" name="Slide Number Placeholder 3"/>
          <p:cNvSpPr>
            <a:spLocks noGrp="1"/>
          </p:cNvSpPr>
          <p:nvPr>
            <p:ph type="sldNum" sz="quarter" idx="5"/>
          </p:nvPr>
        </p:nvSpPr>
        <p:spPr/>
        <p:txBody>
          <a:bodyPr/>
          <a:lstStyle/>
          <a:p>
            <a:fld id="{CC6E1C1B-3814-41A4-9183-6BD931A0EC2C}" type="slidenum">
              <a:rPr lang="en-GB" smtClean="0"/>
              <a:t>38</a:t>
            </a:fld>
            <a:endParaRPr lang="en-GB"/>
          </a:p>
        </p:txBody>
      </p:sp>
    </p:spTree>
    <p:extLst>
      <p:ext uri="{BB962C8B-B14F-4D97-AF65-F5344CB8AC3E}">
        <p14:creationId xmlns:p14="http://schemas.microsoft.com/office/powerpoint/2010/main" val="30450970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the children and adults to have a few attempts at this activity. They may choose to show 7 in two colours if they find this easier, or could use all red/yellow counters.</a:t>
            </a:r>
          </a:p>
        </p:txBody>
      </p:sp>
      <p:sp>
        <p:nvSpPr>
          <p:cNvPr id="4" name="Slide Number Placeholder 3"/>
          <p:cNvSpPr>
            <a:spLocks noGrp="1"/>
          </p:cNvSpPr>
          <p:nvPr>
            <p:ph type="sldNum" sz="quarter" idx="5"/>
          </p:nvPr>
        </p:nvSpPr>
        <p:spPr/>
        <p:txBody>
          <a:bodyPr/>
          <a:lstStyle/>
          <a:p>
            <a:fld id="{CC6E1C1B-3814-41A4-9183-6BD931A0EC2C}" type="slidenum">
              <a:rPr lang="en-GB" smtClean="0"/>
              <a:t>39</a:t>
            </a:fld>
            <a:endParaRPr lang="en-GB"/>
          </a:p>
        </p:txBody>
      </p:sp>
    </p:spTree>
    <p:extLst>
      <p:ext uri="{BB962C8B-B14F-4D97-AF65-F5344CB8AC3E}">
        <p14:creationId xmlns:p14="http://schemas.microsoft.com/office/powerpoint/2010/main" val="42196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same game that we have just played, but without the support of the dice frame.</a:t>
            </a:r>
          </a:p>
        </p:txBody>
      </p:sp>
      <p:sp>
        <p:nvSpPr>
          <p:cNvPr id="4" name="Slide Number Placeholder 3"/>
          <p:cNvSpPr>
            <a:spLocks noGrp="1"/>
          </p:cNvSpPr>
          <p:nvPr>
            <p:ph type="sldNum" sz="quarter" idx="5"/>
          </p:nvPr>
        </p:nvSpPr>
        <p:spPr/>
        <p:txBody>
          <a:bodyPr/>
          <a:lstStyle/>
          <a:p>
            <a:fld id="{CC6E1C1B-3814-41A4-9183-6BD931A0EC2C}" type="slidenum">
              <a:rPr lang="en-GB" smtClean="0"/>
              <a:t>40</a:t>
            </a:fld>
            <a:endParaRPr lang="en-GB"/>
          </a:p>
        </p:txBody>
      </p:sp>
    </p:spTree>
    <p:extLst>
      <p:ext uri="{BB962C8B-B14F-4D97-AF65-F5344CB8AC3E}">
        <p14:creationId xmlns:p14="http://schemas.microsoft.com/office/powerpoint/2010/main" val="3389501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will practise the same skill, but without the support of the Hungarian Number Frame. This time, the counters will just be placed on the table.</a:t>
            </a:r>
          </a:p>
          <a:p>
            <a:endParaRPr lang="en-GB" dirty="0"/>
          </a:p>
          <a:p>
            <a:r>
              <a:rPr lang="en-GB" dirty="0"/>
              <a:t>Allow the families to take it in turn to play this game a few times. Encourage them to use the stem sentence to support.</a:t>
            </a:r>
          </a:p>
        </p:txBody>
      </p:sp>
      <p:sp>
        <p:nvSpPr>
          <p:cNvPr id="4" name="Slide Number Placeholder 3"/>
          <p:cNvSpPr>
            <a:spLocks noGrp="1"/>
          </p:cNvSpPr>
          <p:nvPr>
            <p:ph type="sldNum" sz="quarter" idx="5"/>
          </p:nvPr>
        </p:nvSpPr>
        <p:spPr/>
        <p:txBody>
          <a:bodyPr/>
          <a:lstStyle/>
          <a:p>
            <a:fld id="{CC6E1C1B-3814-41A4-9183-6BD931A0EC2C}" type="slidenum">
              <a:rPr lang="en-GB" smtClean="0"/>
              <a:t>41</a:t>
            </a:fld>
            <a:endParaRPr lang="en-GB"/>
          </a:p>
        </p:txBody>
      </p:sp>
    </p:spTree>
    <p:extLst>
      <p:ext uri="{BB962C8B-B14F-4D97-AF65-F5344CB8AC3E}">
        <p14:creationId xmlns:p14="http://schemas.microsoft.com/office/powerpoint/2010/main" val="40077905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do ten minutes of practice. Sometimes it may not take 10 minutes which is fine – maybe you could try some of the additional activities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43</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home learning sheet in the pack on the day of the workshop so they can see the layout and ask any questions.</a:t>
            </a:r>
          </a:p>
          <a:p>
            <a:endParaRPr lang="en-GB" dirty="0"/>
          </a:p>
          <a:p>
            <a:r>
              <a:rPr lang="en-GB" dirty="0"/>
              <a:t>1</a:t>
            </a:r>
            <a:r>
              <a:rPr lang="en-GB" baseline="30000" dirty="0"/>
              <a:t>st</a:t>
            </a:r>
            <a:r>
              <a:rPr lang="en-GB" dirty="0"/>
              <a:t> Click: Shows the ‘drop the counters’ game that we played at the start of today’s session. The home learning sheet and diary asks you to play this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that you will be finding the ‘parts of 6’ by turning one counter over at a time and using the stem sentence to say the parts you can see. 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the families to stick to the order of the homework exercises. The additional activities are optional. The might be attempted on the same day, or at the weekend, depending on time.</a:t>
            </a:r>
          </a:p>
          <a:p>
            <a:r>
              <a:rPr lang="en-GB" dirty="0"/>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CC6E1C1B-3814-41A4-9183-6BD931A0EC2C}" type="slidenum">
              <a:rPr lang="en-GB" smtClean="0"/>
              <a:t>44</a:t>
            </a:fld>
            <a:endParaRPr lang="en-GB"/>
          </a:p>
        </p:txBody>
      </p:sp>
    </p:spTree>
    <p:extLst>
      <p:ext uri="{BB962C8B-B14F-4D97-AF65-F5344CB8AC3E}">
        <p14:creationId xmlns:p14="http://schemas.microsoft.com/office/powerpoint/2010/main" val="2152782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would be helpful if the grown-ups made a comment each day to show how well their child attempted the work, any success stories and what the parent is ‘noticing’ about the child’s learning.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45</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186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9332796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5507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717722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860945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77766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05206992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1229455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0" y="476673"/>
            <a:ext cx="6553820" cy="648071"/>
          </a:xfrm>
        </p:spPr>
        <p:txBody>
          <a:bodyPr anchor="t"/>
          <a:lstStyle>
            <a:lvl1pPr>
              <a:defRPr>
                <a:solidFill>
                  <a:schemeClr val="bg1"/>
                </a:solidFill>
                <a:latin typeface="Century Gothic" panose="020B0502020202020204" pitchFamily="34" charset="0"/>
              </a:defRPr>
            </a:lvl1pPr>
          </a:lstStyle>
          <a:p>
            <a:pPr lvl="0"/>
            <a:r>
              <a:rPr lang="en-GB" noProof="0" dirty="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lstStyle>
            <a:lvl1pPr marL="0" indent="0">
              <a:defRPr sz="2800">
                <a:solidFill>
                  <a:schemeClr val="bg1"/>
                </a:solidFill>
                <a:latin typeface="Century Gothic" panose="020B0502020202020204" pitchFamily="34" charset="0"/>
              </a:defRPr>
            </a:lvl1pPr>
          </a:lstStyle>
          <a:p>
            <a:pPr lvl="0"/>
            <a:r>
              <a:rPr lang="en-GB" noProof="0" dirty="0"/>
              <a:t>Click to edit Master subtitle style</a:t>
            </a:r>
          </a:p>
        </p:txBody>
      </p:sp>
    </p:spTree>
    <p:extLst>
      <p:ext uri="{BB962C8B-B14F-4D97-AF65-F5344CB8AC3E}">
        <p14:creationId xmlns:p14="http://schemas.microsoft.com/office/powerpoint/2010/main" val="1742750770"/>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7405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a:solidFill>
                  <a:srgbClr val="585858"/>
                </a:solidFill>
                <a:latin typeface="Myriad Pro" panose="020B0503030403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739143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30023A-2763-4753-BBEA-2F9AE853939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7" name="Content Placeholder 2">
            <a:extLst>
              <a:ext uri="{FF2B5EF4-FFF2-40B4-BE49-F238E27FC236}">
                <a16:creationId xmlns:a16="http://schemas.microsoft.com/office/drawing/2014/main" id="{73E31430-B412-41EA-BA55-D58E71499B25}"/>
              </a:ext>
            </a:extLst>
          </p:cNvPr>
          <p:cNvSpPr>
            <a:spLocks noGrp="1"/>
          </p:cNvSpPr>
          <p:nvPr>
            <p:ph sz="half" idx="1"/>
          </p:nvPr>
        </p:nvSpPr>
        <p:spPr>
          <a:xfrm>
            <a:off x="609602" y="1556792"/>
            <a:ext cx="5390388" cy="3888433"/>
          </a:xfrm>
        </p:spPr>
        <p:txBody>
          <a:bodyPr/>
          <a:lstStyle>
            <a:lvl1pPr>
              <a:defRPr sz="2800">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8" name="Content Placeholder 3">
            <a:extLst>
              <a:ext uri="{FF2B5EF4-FFF2-40B4-BE49-F238E27FC236}">
                <a16:creationId xmlns:a16="http://schemas.microsoft.com/office/drawing/2014/main" id="{3090DB9E-A500-4BA4-8B74-89F3EF7ADD45}"/>
              </a:ext>
            </a:extLst>
          </p:cNvPr>
          <p:cNvSpPr>
            <a:spLocks noGrp="1"/>
          </p:cNvSpPr>
          <p:nvPr>
            <p:ph sz="half" idx="2"/>
          </p:nvPr>
        </p:nvSpPr>
        <p:spPr>
          <a:xfrm>
            <a:off x="6192010" y="1556792"/>
            <a:ext cx="5390389" cy="3888433"/>
          </a:xfrm>
        </p:spPr>
        <p:txBody>
          <a:bodyPr/>
          <a:lstStyle>
            <a:lvl1pPr>
              <a:defRPr sz="2800">
                <a:solidFill>
                  <a:srgbClr val="585858"/>
                </a:solidFill>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Date Placeholder 8">
            <a:extLst>
              <a:ext uri="{FF2B5EF4-FFF2-40B4-BE49-F238E27FC236}">
                <a16:creationId xmlns:a16="http://schemas.microsoft.com/office/drawing/2014/main" id="{CF435181-C807-4F0D-B9A5-7C9C469DF1BA}"/>
              </a:ext>
            </a:extLst>
          </p:cNvPr>
          <p:cNvSpPr>
            <a:spLocks noGrp="1" noChangeArrowheads="1"/>
          </p:cNvSpPr>
          <p:nvPr>
            <p:ph type="dt" sz="half" idx="10"/>
          </p:nvPr>
        </p:nvSpPr>
        <p:spPr/>
        <p:txBody>
          <a:bodyPr/>
          <a:lstStyle>
            <a:lvl1pPr>
              <a:defRPr/>
            </a:lvl1pPr>
          </a:lstStyle>
          <a:p>
            <a:pPr>
              <a:defRPr/>
            </a:pPr>
            <a:endParaRPr lang="en-GB"/>
          </a:p>
        </p:txBody>
      </p:sp>
      <p:sp>
        <p:nvSpPr>
          <p:cNvPr id="10" name="Footer Placeholder 9">
            <a:extLst>
              <a:ext uri="{FF2B5EF4-FFF2-40B4-BE49-F238E27FC236}">
                <a16:creationId xmlns:a16="http://schemas.microsoft.com/office/drawing/2014/main" id="{14C98FF4-E4A7-4DB9-B82D-0C11BE18EDDA}"/>
              </a:ext>
            </a:extLst>
          </p:cNvPr>
          <p:cNvSpPr>
            <a:spLocks noGrp="1" noChangeArrowheads="1"/>
          </p:cNvSpPr>
          <p:nvPr>
            <p:ph type="ftr" sz="quarter" idx="11"/>
          </p:nvPr>
        </p:nvSpPr>
        <p:spPr/>
        <p:txBody>
          <a:bodyPr/>
          <a:lstStyle>
            <a:lvl1pPr>
              <a:defRPr/>
            </a:lvl1pPr>
          </a:lstStyle>
          <a:p>
            <a:pPr>
              <a:defRPr/>
            </a:pPr>
            <a:endParaRPr lang="en-GB"/>
          </a:p>
        </p:txBody>
      </p:sp>
      <p:sp>
        <p:nvSpPr>
          <p:cNvPr id="11" name="Slide Number Placeholder 10">
            <a:extLst>
              <a:ext uri="{FF2B5EF4-FFF2-40B4-BE49-F238E27FC236}">
                <a16:creationId xmlns:a16="http://schemas.microsoft.com/office/drawing/2014/main" id="{3AD83AB7-F679-4E3E-B374-A32C747C6C65}"/>
              </a:ext>
            </a:extLst>
          </p:cNvPr>
          <p:cNvSpPr>
            <a:spLocks noGrp="1" noChangeArrowheads="1"/>
          </p:cNvSpPr>
          <p:nvPr>
            <p:ph type="sldNum" sz="quarter" idx="12"/>
          </p:nvPr>
        </p:nvSpPr>
        <p:spPr/>
        <p:txBody>
          <a:bodyPr/>
          <a:lstStyle>
            <a:lvl1pPr>
              <a:defRPr/>
            </a:lvl1pPr>
          </a:lstStyle>
          <a:p>
            <a:fld id="{9EC5C1D8-5F3C-45E3-A862-3FEB8F838978}" type="slidenum">
              <a:rPr lang="en-GB" altLang="en-US"/>
              <a:pPr/>
              <a:t>‹#›</a:t>
            </a:fld>
            <a:endParaRPr lang="en-GB" altLang="en-US"/>
          </a:p>
        </p:txBody>
      </p:sp>
      <p:sp>
        <p:nvSpPr>
          <p:cNvPr id="20" name="Title 1">
            <a:extLst>
              <a:ext uri="{FF2B5EF4-FFF2-40B4-BE49-F238E27FC236}">
                <a16:creationId xmlns:a16="http://schemas.microsoft.com/office/drawing/2014/main" id="{26B17004-3771-46EE-9F97-BB5E8F3EF573}"/>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9121802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dirty="0"/>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fld id="{225A271E-C960-4C09-B05F-FB20100B09A9}" type="slidenum">
              <a:rPr lang="en-GB" altLang="en-US"/>
              <a:pPr/>
              <a:t>‹#›</a:t>
            </a:fld>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3589845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dirty="0"/>
              <a:t>Click to edit Master title style</a:t>
            </a:r>
            <a:endParaRPr lang="en-GB" dirty="0"/>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fld id="{EC86FDD3-8659-4DF6-9C22-A70505F52DFB}" type="slidenum">
              <a:rPr lang="en-GB" altLang="en-US"/>
              <a:pPr/>
              <a:t>‹#›</a:t>
            </a:fld>
            <a:endParaRPr lang="en-GB" altLang="en-US"/>
          </a:p>
        </p:txBody>
      </p:sp>
    </p:spTree>
    <p:extLst>
      <p:ext uri="{BB962C8B-B14F-4D97-AF65-F5344CB8AC3E}">
        <p14:creationId xmlns:p14="http://schemas.microsoft.com/office/powerpoint/2010/main" val="2455932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hasCustomPrompt="1"/>
          </p:nvPr>
        </p:nvSpPr>
        <p:spPr>
          <a:xfrm>
            <a:off x="622301" y="476673"/>
            <a:ext cx="6049764" cy="648071"/>
          </a:xfrm>
        </p:spPr>
        <p:txBody>
          <a:bodyPr anchor="t"/>
          <a:lstStyle>
            <a:lvl1pPr>
              <a:defRPr>
                <a:solidFill>
                  <a:schemeClr val="bg1"/>
                </a:solidFill>
                <a:latin typeface="Century Gothic" panose="020B0502020202020204" pitchFamily="34" charset="0"/>
              </a:defRPr>
            </a:lvl1pPr>
          </a:lstStyle>
          <a:p>
            <a:pPr lvl="0"/>
            <a:r>
              <a:rPr lang="en-GB" noProof="0" dirty="0"/>
              <a:t>Thank you</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6603131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26/02/2024</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33538597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8813D3F6-AFE0-4E9D-851A-B5716B58BE8D}"/>
              </a:ext>
            </a:extLst>
          </p:cNvPr>
          <p:cNvSpPr>
            <a:spLocks noGrp="1" noChangeArrowheads="1"/>
          </p:cNvSpPr>
          <p:nvPr>
            <p:ph type="title"/>
          </p:nvPr>
        </p:nvSpPr>
        <p:spPr bwMode="auto">
          <a:xfrm>
            <a:off x="609437" y="301625"/>
            <a:ext cx="109729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title style</a:t>
            </a:r>
          </a:p>
        </p:txBody>
      </p:sp>
      <p:sp>
        <p:nvSpPr>
          <p:cNvPr id="1027" name="Rectangle 5">
            <a:extLst>
              <a:ext uri="{FF2B5EF4-FFF2-40B4-BE49-F238E27FC236}">
                <a16:creationId xmlns:a16="http://schemas.microsoft.com/office/drawing/2014/main" id="{F919EB2E-C910-4BD3-AA6E-D874436CD585}"/>
              </a:ext>
            </a:extLst>
          </p:cNvPr>
          <p:cNvSpPr>
            <a:spLocks noGrp="1" noChangeArrowheads="1"/>
          </p:cNvSpPr>
          <p:nvPr>
            <p:ph type="body" idx="1"/>
          </p:nvPr>
        </p:nvSpPr>
        <p:spPr bwMode="auto">
          <a:xfrm>
            <a:off x="609601" y="1556793"/>
            <a:ext cx="10968567" cy="438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a:extLst>
              <a:ext uri="{FF2B5EF4-FFF2-40B4-BE49-F238E27FC236}">
                <a16:creationId xmlns:a16="http://schemas.microsoft.com/office/drawing/2014/main" id="{BBF75FAD-1C64-49A9-AABE-8F0A65128F17}"/>
              </a:ext>
            </a:extLst>
          </p:cNvPr>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Arial" charset="0"/>
              </a:defRPr>
            </a:lvl1pPr>
          </a:lstStyle>
          <a:p>
            <a:pPr>
              <a:defRPr/>
            </a:pPr>
            <a:endParaRPr lang="en-GB"/>
          </a:p>
        </p:txBody>
      </p:sp>
      <p:sp>
        <p:nvSpPr>
          <p:cNvPr id="43015" name="Rectangle 7">
            <a:extLst>
              <a:ext uri="{FF2B5EF4-FFF2-40B4-BE49-F238E27FC236}">
                <a16:creationId xmlns:a16="http://schemas.microsoft.com/office/drawing/2014/main" id="{86566B38-4A46-43A1-8FF2-24E49E84A109}"/>
              </a:ext>
            </a:extLst>
          </p:cNvPr>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956C52DF-8098-4560-A757-D09AC7C69060}"/>
              </a:ext>
            </a:extLst>
          </p:cNvPr>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AE284E3E-0734-4C1C-8A10-2A7D3F5CEAFB}" type="slidenum">
              <a:rPr lang="en-GB" altLang="en-US"/>
              <a:pPr/>
              <a:t>‹#›</a:t>
            </a:fld>
            <a:endParaRPr lang="en-GB" altLang="en-US"/>
          </a:p>
        </p:txBody>
      </p:sp>
    </p:spTree>
    <p:extLst>
      <p:ext uri="{BB962C8B-B14F-4D97-AF65-F5344CB8AC3E}">
        <p14:creationId xmlns:p14="http://schemas.microsoft.com/office/powerpoint/2010/main" val="260537110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Lst>
  <p:txStyles>
    <p:titleStyle>
      <a:lvl1pPr algn="l" rtl="0" eaLnBrk="0" fontAlgn="base" hangingPunct="0">
        <a:spcBef>
          <a:spcPct val="0"/>
        </a:spcBef>
        <a:spcAft>
          <a:spcPct val="0"/>
        </a:spcAft>
        <a:defRPr sz="3600" b="1">
          <a:solidFill>
            <a:srgbClr val="585858"/>
          </a:solidFill>
          <a:latin typeface="Century Gothic" panose="020B0502020202020204" pitchFamily="34" charset="0"/>
          <a:ea typeface="+mj-ea"/>
          <a:cs typeface="+mj-cs"/>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p:titleStyle>
    <p:bodyStyle>
      <a:lvl1pPr marL="342900" indent="-342900" algn="l" rtl="0" eaLnBrk="0" fontAlgn="base" hangingPunct="0">
        <a:spcBef>
          <a:spcPct val="20000"/>
        </a:spcBef>
        <a:spcAft>
          <a:spcPct val="0"/>
        </a:spcAft>
        <a:buClr>
          <a:schemeClr val="tx2"/>
        </a:buClr>
        <a:buFont typeface="Arial" panose="020B0604020202020204" pitchFamily="34" charset="0"/>
        <a:defRPr sz="3200">
          <a:solidFill>
            <a:srgbClr val="585858"/>
          </a:solidFill>
          <a:latin typeface="+mj-lt"/>
          <a:ea typeface="+mn-ea"/>
          <a:cs typeface="+mn-cs"/>
        </a:defRPr>
      </a:lvl1pPr>
      <a:lvl2pPr marL="742950" indent="-285750" algn="l" rtl="0" eaLnBrk="0" fontAlgn="base" hangingPunct="0">
        <a:spcBef>
          <a:spcPct val="20000"/>
        </a:spcBef>
        <a:spcAft>
          <a:spcPct val="0"/>
        </a:spcAft>
        <a:buClr>
          <a:srgbClr val="347574"/>
        </a:buClr>
        <a:buFont typeface="Arial" panose="020B0604020202020204" pitchFamily="34" charset="0"/>
        <a:buChar char="•"/>
        <a:defRPr sz="2800">
          <a:solidFill>
            <a:srgbClr val="585858"/>
          </a:solidFill>
          <a:latin typeface="+mj-lt"/>
        </a:defRPr>
      </a:lvl2pPr>
      <a:lvl3pPr marL="1143000" indent="-228600" algn="l" rtl="0" eaLnBrk="0" fontAlgn="base" hangingPunct="0">
        <a:spcBef>
          <a:spcPct val="20000"/>
        </a:spcBef>
        <a:spcAft>
          <a:spcPct val="0"/>
        </a:spcAft>
        <a:buClr>
          <a:srgbClr val="347574"/>
        </a:buClr>
        <a:buFont typeface="Arial" panose="020B0604020202020204" pitchFamily="34" charset="0"/>
        <a:buChar char="•"/>
        <a:defRPr sz="2400">
          <a:solidFill>
            <a:srgbClr val="585858"/>
          </a:solidFill>
          <a:latin typeface="+mj-lt"/>
        </a:defRPr>
      </a:lvl3pPr>
      <a:lvl4pPr marL="1600200" indent="-228600" algn="l" rtl="0" eaLnBrk="0" fontAlgn="base" hangingPunct="0">
        <a:spcBef>
          <a:spcPct val="20000"/>
        </a:spcBef>
        <a:spcAft>
          <a:spcPct val="0"/>
        </a:spcAft>
        <a:buClr>
          <a:schemeClr val="accent2"/>
        </a:buClr>
        <a:buFont typeface="Arial" panose="020B0604020202020204" pitchFamily="34" charset="0"/>
        <a:buChar char="●"/>
        <a:defRPr sz="1900">
          <a:solidFill>
            <a:schemeClr val="tx1"/>
          </a:solidFill>
          <a:latin typeface="+mn-lt"/>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mn-lt"/>
        </a:defRPr>
      </a:lvl5pPr>
      <a:lvl6pPr marL="2514600" indent="-228600" algn="l" rtl="0" fontAlgn="base">
        <a:spcBef>
          <a:spcPct val="20000"/>
        </a:spcBef>
        <a:spcAft>
          <a:spcPct val="0"/>
        </a:spcAft>
        <a:buClr>
          <a:schemeClr val="tx2"/>
        </a:buClr>
        <a:buFont typeface="Arial" charset="0"/>
        <a:buChar char="●"/>
        <a:defRPr sz="1900">
          <a:solidFill>
            <a:schemeClr val="tx1"/>
          </a:solidFill>
          <a:latin typeface="+mn-lt"/>
        </a:defRPr>
      </a:lvl6pPr>
      <a:lvl7pPr marL="2971800" indent="-228600" algn="l" rtl="0" fontAlgn="base">
        <a:spcBef>
          <a:spcPct val="20000"/>
        </a:spcBef>
        <a:spcAft>
          <a:spcPct val="0"/>
        </a:spcAft>
        <a:buClr>
          <a:schemeClr val="tx2"/>
        </a:buClr>
        <a:buFont typeface="Arial" charset="0"/>
        <a:buChar char="●"/>
        <a:defRPr sz="1900">
          <a:solidFill>
            <a:schemeClr val="tx1"/>
          </a:solidFill>
          <a:latin typeface="+mn-lt"/>
        </a:defRPr>
      </a:lvl7pPr>
      <a:lvl8pPr marL="3429000" indent="-228600" algn="l" rtl="0" fontAlgn="base">
        <a:spcBef>
          <a:spcPct val="20000"/>
        </a:spcBef>
        <a:spcAft>
          <a:spcPct val="0"/>
        </a:spcAft>
        <a:buClr>
          <a:schemeClr val="tx2"/>
        </a:buClr>
        <a:buFont typeface="Arial" charset="0"/>
        <a:buChar char="●"/>
        <a:defRPr sz="1900">
          <a:solidFill>
            <a:schemeClr val="tx1"/>
          </a:solidFill>
          <a:latin typeface="+mn-lt"/>
        </a:defRPr>
      </a:lvl8pPr>
      <a:lvl9pPr marL="3886200" indent="-228600" algn="l" rtl="0" fontAlgn="base">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2.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mailto:mathshubs@ncetm.org.uk" TargetMode="External"/><Relationship Id="rId5" Type="http://schemas.openxmlformats.org/officeDocument/2006/relationships/image" Target="../media/image4.png"/><Relationship Id="rId4" Type="http://schemas.openxmlformats.org/officeDocument/2006/relationships/hyperlink" Target="https://forms.microsoft.com/e/bp53TFNTK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4.xml"/><Relationship Id="rId7" Type="http://schemas.openxmlformats.org/officeDocument/2006/relationships/image" Target="../media/image10.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3.xm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6.png"/><Relationship Id="rId2" Type="http://schemas.microsoft.com/office/2007/relationships/media" Target="../media/media5.m4a"/><Relationship Id="rId1" Type="http://schemas.openxmlformats.org/officeDocument/2006/relationships/tags" Target="../tags/tag2.xml"/><Relationship Id="rId6" Type="http://schemas.openxmlformats.org/officeDocument/2006/relationships/image" Target="../media/image12.png"/><Relationship Id="rId5" Type="http://schemas.openxmlformats.org/officeDocument/2006/relationships/notesSlide" Target="../notesSlides/notesSlide4.xml"/><Relationship Id="rId4"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4.xml"/><Relationship Id="rId7" Type="http://schemas.openxmlformats.org/officeDocument/2006/relationships/image" Target="../media/image1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4.png"/><Relationship Id="rId11" Type="http://schemas.openxmlformats.org/officeDocument/2006/relationships/image" Target="../media/image6.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notesSlide" Target="../notesSlides/notesSlide5.xml"/><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png"/><Relationship Id="rId5" Type="http://schemas.openxmlformats.org/officeDocument/2006/relationships/image" Target="../media/image19.jp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png"/><Relationship Id="rId4" Type="http://schemas.openxmlformats.org/officeDocument/2006/relationships/notesSlide" Target="../notesSlides/notesSlide14.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6.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notesSlide" Target="../notesSlides/notesSlide15.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6.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notesSlide" Target="../notesSlides/notesSlide16.xml"/></Relationships>
</file>

<file path=ppt/slides/_rels/slide23.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6.png"/><Relationship Id="rId2" Type="http://schemas.microsoft.com/office/2007/relationships/media" Target="../media/media12.m4a"/><Relationship Id="rId1" Type="http://schemas.openxmlformats.org/officeDocument/2006/relationships/tags" Target="../tags/tag3.xml"/><Relationship Id="rId6" Type="http://schemas.openxmlformats.org/officeDocument/2006/relationships/image" Target="../media/image22.png"/><Relationship Id="rId5" Type="http://schemas.openxmlformats.org/officeDocument/2006/relationships/notesSlide" Target="../notesSlides/notesSlide17.xml"/><Relationship Id="rId4"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6.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18.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3.png"/><Relationship Id="rId7"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4.png"/><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4.xml"/><Relationship Id="rId7" Type="http://schemas.openxmlformats.org/officeDocument/2006/relationships/image" Target="../media/image31.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30.png"/><Relationship Id="rId11" Type="http://schemas.openxmlformats.org/officeDocument/2006/relationships/image" Target="../media/image6.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notesSlide" Target="../notesSlides/notesSlide27.xml"/><Relationship Id="rId9" Type="http://schemas.openxmlformats.org/officeDocument/2006/relationships/image" Target="../media/image33.png"/></Relationships>
</file>

<file path=ppt/slides/_rels/slide3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2.png"/><Relationship Id="rId7"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2.png"/><Relationship Id="rId7"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6.png"/><Relationship Id="rId5" Type="http://schemas.openxmlformats.org/officeDocument/2006/relationships/image" Target="../media/image34.png"/><Relationship Id="rId4" Type="http://schemas.openxmlformats.org/officeDocument/2006/relationships/notesSlide" Target="../notesSlides/notesSlide30.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6.png"/><Relationship Id="rId4" Type="http://schemas.openxmlformats.org/officeDocument/2006/relationships/notesSlide" Target="../notesSlides/notesSlide36.xml"/></Relationships>
</file>

<file path=ppt/slides/_rels/slide44.xml.rels><?xml version="1.0" encoding="UTF-8" standalone="yes"?>
<Relationships xmlns="http://schemas.openxmlformats.org/package/2006/relationships"><Relationship Id="rId3" Type="http://schemas.openxmlformats.org/officeDocument/2006/relationships/audio" Target="../media/media17.m4a"/><Relationship Id="rId7" Type="http://schemas.openxmlformats.org/officeDocument/2006/relationships/image" Target="../media/image6.png"/><Relationship Id="rId2" Type="http://schemas.microsoft.com/office/2007/relationships/media" Target="../media/media17.m4a"/><Relationship Id="rId1" Type="http://schemas.openxmlformats.org/officeDocument/2006/relationships/tags" Target="../tags/tag4.xml"/><Relationship Id="rId6" Type="http://schemas.openxmlformats.org/officeDocument/2006/relationships/image" Target="../media/image43.png"/><Relationship Id="rId5" Type="http://schemas.openxmlformats.org/officeDocument/2006/relationships/notesSlide" Target="../notesSlides/notesSlide37.xml"/><Relationship Id="rId4"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6.png"/><Relationship Id="rId5" Type="http://schemas.openxmlformats.org/officeDocument/2006/relationships/image" Target="../media/image44.png"/><Relationship Id="rId4" Type="http://schemas.openxmlformats.org/officeDocument/2006/relationships/notesSlide" Target="../notesSlides/notesSlide38.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6.png"/><Relationship Id="rId4" Type="http://schemas.openxmlformats.org/officeDocument/2006/relationships/hyperlink" Target="https://www.gov.uk/government/publications/development-matters--2/development-matters" TargetMode="Externa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6.png"/><Relationship Id="rId4" Type="http://schemas.openxmlformats.org/officeDocument/2006/relationships/notesSlide" Target="../notesSlides/notesSlide39.xm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forms.microsoft.com/e/vQmZZ1HW4Y" TargetMode="Externa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s://forms.microsoft.com/e/3PfpjanJe9"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287784" y="236568"/>
            <a:ext cx="10515600" cy="1325563"/>
          </a:xfrm>
        </p:spPr>
        <p:txBody>
          <a:bodyPr/>
          <a:lstStyle/>
          <a:p>
            <a:r>
              <a:rPr lang="en-GB" sz="3200" dirty="0"/>
              <a:t>Survey for </a:t>
            </a:r>
            <a:r>
              <a:rPr lang="en-GB" sz="3200" dirty="0">
                <a:highlight>
                  <a:srgbClr val="FFFF00"/>
                </a:highlight>
              </a:rPr>
              <a:t>parents and carers </a:t>
            </a:r>
            <a:r>
              <a:rPr lang="en-GB" sz="3200" dirty="0"/>
              <a:t>– start of workshop </a:t>
            </a:r>
          </a:p>
        </p:txBody>
      </p:sp>
      <p:sp>
        <p:nvSpPr>
          <p:cNvPr id="5" name="TextBox 4">
            <a:extLst>
              <a:ext uri="{FF2B5EF4-FFF2-40B4-BE49-F238E27FC236}">
                <a16:creationId xmlns:a16="http://schemas.microsoft.com/office/drawing/2014/main" id="{EE2EFE27-8DB3-EB05-8A12-CE616CD87839}"/>
              </a:ext>
            </a:extLst>
          </p:cNvPr>
          <p:cNvSpPr txBox="1"/>
          <p:nvPr/>
        </p:nvSpPr>
        <p:spPr>
          <a:xfrm>
            <a:off x="287784" y="1017943"/>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hlinkClick r:id="rId4"/>
              </a:rPr>
              <a:t>https://forms.microsoft.com/e/bp53TFNTK0</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7" name="Picture 6" descr="A qr code on a green background&#10;&#10;Description automatically generated">
            <a:extLst>
              <a:ext uri="{FF2B5EF4-FFF2-40B4-BE49-F238E27FC236}">
                <a16:creationId xmlns:a16="http://schemas.microsoft.com/office/drawing/2014/main" id="{255D05C2-A8AC-CD3F-A491-16166A34F3F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01" y="1858749"/>
            <a:ext cx="4551680" cy="4551680"/>
          </a:xfrm>
          <a:prstGeom prst="rect">
            <a:avLst/>
          </a:prstGeom>
        </p:spPr>
      </p:pic>
      <p:sp>
        <p:nvSpPr>
          <p:cNvPr id="8" name="TextBox 7">
            <a:extLst>
              <a:ext uri="{FF2B5EF4-FFF2-40B4-BE49-F238E27FC236}">
                <a16:creationId xmlns:a16="http://schemas.microsoft.com/office/drawing/2014/main" id="{66A3DBEA-062A-11D3-055B-E1AD823F0973}"/>
              </a:ext>
            </a:extLst>
          </p:cNvPr>
          <p:cNvSpPr txBox="1"/>
          <p:nvPr/>
        </p:nvSpPr>
        <p:spPr>
          <a:xfrm>
            <a:off x="4870391" y="4134589"/>
            <a:ext cx="7081398"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This is a short, optional, anonymous national survey to help us understand the impact of this project. </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We'll ask these questions again later in the year.</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Thank you for taking part. </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If you have any questions about this survey, please ask your child's teacher or contact </a:t>
            </a: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hlinkClick r:id="rId6"/>
              </a:rPr>
              <a:t>mathshubs@ncetm.org.uk</a:t>
            </a: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 </a:t>
            </a:r>
            <a:endParaRPr kumimoji="0" lang="en-GB" sz="1800" b="1" i="0" u="none" strike="noStrike" kern="1200" cap="none" spc="0" normalizeH="0" baseline="0" noProof="0" dirty="0">
              <a:ln>
                <a:noFill/>
              </a:ln>
              <a:solidFill>
                <a:srgbClr val="000000"/>
              </a:solidFill>
              <a:effectLst/>
              <a:uLnTx/>
              <a:uFillTx/>
              <a:latin typeface="Arial"/>
              <a:ea typeface="+mn-ea"/>
              <a:cs typeface="+mn-cs"/>
            </a:endParaRPr>
          </a:p>
        </p:txBody>
      </p:sp>
      <p:pic>
        <p:nvPicPr>
          <p:cNvPr id="9" name="Picture 8">
            <a:extLst>
              <a:ext uri="{FF2B5EF4-FFF2-40B4-BE49-F238E27FC236}">
                <a16:creationId xmlns:a16="http://schemas.microsoft.com/office/drawing/2014/main" id="{3F829973-55A7-15B8-138C-3B96174E32C5}"/>
              </a:ext>
            </a:extLst>
          </p:cNvPr>
          <p:cNvPicPr>
            <a:picLocks noChangeAspect="1"/>
          </p:cNvPicPr>
          <p:nvPr/>
        </p:nvPicPr>
        <p:blipFill>
          <a:blip r:embed="rId7"/>
          <a:stretch>
            <a:fillRect/>
          </a:stretch>
        </p:blipFill>
        <p:spPr>
          <a:xfrm>
            <a:off x="7429796" y="813865"/>
            <a:ext cx="2719848" cy="3253310"/>
          </a:xfrm>
          <a:prstGeom prst="rect">
            <a:avLst/>
          </a:prstGeom>
        </p:spPr>
      </p:pic>
      <p:pic>
        <p:nvPicPr>
          <p:cNvPr id="6" name="Audio 5">
            <a:hlinkClick r:id="" action="ppaction://media"/>
            <a:extLst>
              <a:ext uri="{FF2B5EF4-FFF2-40B4-BE49-F238E27FC236}">
                <a16:creationId xmlns:a16="http://schemas.microsoft.com/office/drawing/2014/main" id="{4030F5D2-6B96-76E2-7457-DC7557174070}"/>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64198561"/>
      </p:ext>
    </p:extLst>
  </p:cSld>
  <p:clrMapOvr>
    <a:masterClrMapping/>
  </p:clrMapOvr>
  <mc:AlternateContent xmlns:mc="http://schemas.openxmlformats.org/markup-compatibility/2006">
    <mc:Choice xmlns:p14="http://schemas.microsoft.com/office/powerpoint/2010/main" Requires="p14">
      <p:transition spd="slow" p14:dur="2000" advTm="8076"/>
    </mc:Choice>
    <mc:Fallback>
      <p:transition spd="slow" advTm="8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Year 1</a:t>
            </a:r>
            <a:endParaRPr lang="en-US" dirty="0"/>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3"/>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49181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share with you some of the things your child 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share with you the home learning activities</a:t>
            </a:r>
          </a:p>
        </p:txBody>
      </p:sp>
      <p:pic>
        <p:nvPicPr>
          <p:cNvPr id="6" name="Audio 5">
            <a:hlinkClick r:id="" action="ppaction://media"/>
            <a:extLst>
              <a:ext uri="{FF2B5EF4-FFF2-40B4-BE49-F238E27FC236}">
                <a16:creationId xmlns:a16="http://schemas.microsoft.com/office/drawing/2014/main" id="{4C234773-86B8-435A-81B0-94DC698B3D9D}"/>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577505798"/>
      </p:ext>
    </p:extLst>
  </p:cSld>
  <p:clrMapOvr>
    <a:masterClrMapping/>
  </p:clrMapOvr>
  <mc:AlternateContent xmlns:mc="http://schemas.openxmlformats.org/markup-compatibility/2006">
    <mc:Choice xmlns:p14="http://schemas.microsoft.com/office/powerpoint/2010/main" Requires="p14">
      <p:transition spd="slow" p14:dur="2000" advTm="15528"/>
    </mc:Choice>
    <mc:Fallback>
      <p:transition spd="slow" advTm="15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CDD02-71CE-D13C-BD96-15C89EC3621B}"/>
              </a:ext>
            </a:extLst>
          </p:cNvPr>
          <p:cNvSpPr>
            <a:spLocks noGrp="1"/>
          </p:cNvSpPr>
          <p:nvPr>
            <p:ph type="title"/>
          </p:nvPr>
        </p:nvSpPr>
        <p:spPr/>
        <p:txBody>
          <a:bodyPr/>
          <a:lstStyle/>
          <a:p>
            <a:r>
              <a:rPr lang="en-GB" dirty="0"/>
              <a:t>Why work with your child?</a:t>
            </a:r>
          </a:p>
        </p:txBody>
      </p:sp>
      <p:sp>
        <p:nvSpPr>
          <p:cNvPr id="4" name="TextBox 3">
            <a:extLst>
              <a:ext uri="{FF2B5EF4-FFF2-40B4-BE49-F238E27FC236}">
                <a16:creationId xmlns:a16="http://schemas.microsoft.com/office/drawing/2014/main" id="{3AA9CC83-600F-78BD-3F33-896248E55ABF}"/>
              </a:ext>
            </a:extLst>
          </p:cNvPr>
          <p:cNvSpPr txBox="1"/>
          <p:nvPr/>
        </p:nvSpPr>
        <p:spPr>
          <a:xfrm>
            <a:off x="696025" y="1859340"/>
            <a:ext cx="1079995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The help that parents give their children at home has a very significant impact on their learning.</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Development Matters (2023)</a:t>
            </a:r>
          </a:p>
        </p:txBody>
      </p:sp>
      <p:pic>
        <p:nvPicPr>
          <p:cNvPr id="6" name="Audio 5">
            <a:hlinkClick r:id="" action="ppaction://media"/>
            <a:extLst>
              <a:ext uri="{FF2B5EF4-FFF2-40B4-BE49-F238E27FC236}">
                <a16:creationId xmlns:a16="http://schemas.microsoft.com/office/drawing/2014/main" id="{35B743FA-A87A-1466-07DA-0EF9C2C685C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52304778"/>
      </p:ext>
    </p:extLst>
  </p:cSld>
  <p:clrMapOvr>
    <a:masterClrMapping/>
  </p:clrMapOvr>
  <mc:AlternateContent xmlns:mc="http://schemas.openxmlformats.org/markup-compatibility/2006">
    <mc:Choice xmlns:p14="http://schemas.microsoft.com/office/powerpoint/2010/main" Requires="p14">
      <p:transition spd="slow" p14:dur="2000" advTm="23551"/>
    </mc:Choice>
    <mc:Fallback>
      <p:transition spd="slow" advTm="235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304800" y="1185750"/>
            <a:ext cx="11344712"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Year 1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000000">
                    <a:lumMod val="65000"/>
                    <a:lumOff val="35000"/>
                  </a:srgbClr>
                </a:solidFill>
                <a:effectLst/>
                <a:uLnTx/>
                <a:uFillTx/>
                <a:latin typeface="Arial"/>
                <a:ea typeface="+mn-ea"/>
                <a:cs typeface="+mn-cs"/>
              </a:rPr>
              <a:t>number sense.</a:t>
            </a: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Some of the things they are learning include:</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2020881" y="3231748"/>
            <a:ext cx="2397168" cy="1345330"/>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5">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5">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5">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1417271" y="4787734"/>
            <a:ext cx="3391737"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19" name="TextBox 18">
            <a:extLst>
              <a:ext uri="{FF2B5EF4-FFF2-40B4-BE49-F238E27FC236}">
                <a16:creationId xmlns:a16="http://schemas.microsoft.com/office/drawing/2014/main" id="{408B1B42-BAEA-450E-3D0A-CF9DC7232686}"/>
              </a:ext>
            </a:extLst>
          </p:cNvPr>
          <p:cNvSpPr txBox="1"/>
          <p:nvPr/>
        </p:nvSpPr>
        <p:spPr>
          <a:xfrm>
            <a:off x="6452191" y="4787734"/>
            <a:ext cx="432253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grpSp>
        <p:nvGrpSpPr>
          <p:cNvPr id="22" name="Group 21">
            <a:extLst>
              <a:ext uri="{FF2B5EF4-FFF2-40B4-BE49-F238E27FC236}">
                <a16:creationId xmlns:a16="http://schemas.microsoft.com/office/drawing/2014/main" id="{3B953F92-585D-891B-C046-A8B2FD6DAB79}"/>
              </a:ext>
            </a:extLst>
          </p:cNvPr>
          <p:cNvGrpSpPr/>
          <p:nvPr/>
        </p:nvGrpSpPr>
        <p:grpSpPr>
          <a:xfrm>
            <a:off x="6882969" y="3429000"/>
            <a:ext cx="3391737" cy="1114475"/>
            <a:chOff x="6984780" y="3647101"/>
            <a:chExt cx="4304111" cy="1102968"/>
          </a:xfrm>
        </p:grpSpPr>
        <p:grpSp>
          <p:nvGrpSpPr>
            <p:cNvPr id="14" name="Group 13">
              <a:extLst>
                <a:ext uri="{FF2B5EF4-FFF2-40B4-BE49-F238E27FC236}">
                  <a16:creationId xmlns:a16="http://schemas.microsoft.com/office/drawing/2014/main" id="{75480E44-D0F2-7D66-BE69-EE4A4D9F1C4B}"/>
                </a:ext>
              </a:extLst>
            </p:cNvPr>
            <p:cNvGrpSpPr/>
            <p:nvPr/>
          </p:nvGrpSpPr>
          <p:grpSpPr>
            <a:xfrm>
              <a:off x="6984780" y="3647104"/>
              <a:ext cx="2099158" cy="1102965"/>
              <a:chOff x="2824353" y="3211472"/>
              <a:chExt cx="1389314" cy="729990"/>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54021" y="3605615"/>
                <a:ext cx="659646" cy="335847"/>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nvGrpSpPr>
            <p:cNvPr id="5" name="Group 4">
              <a:extLst>
                <a:ext uri="{FF2B5EF4-FFF2-40B4-BE49-F238E27FC236}">
                  <a16:creationId xmlns:a16="http://schemas.microsoft.com/office/drawing/2014/main" id="{A9F1DCA6-D005-8E85-DC03-E18A1E120DC5}"/>
                </a:ext>
              </a:extLst>
            </p:cNvPr>
            <p:cNvGrpSpPr/>
            <p:nvPr/>
          </p:nvGrpSpPr>
          <p:grpSpPr>
            <a:xfrm>
              <a:off x="9189733" y="3647101"/>
              <a:ext cx="2099158" cy="506819"/>
              <a:chOff x="2824353" y="3211472"/>
              <a:chExt cx="1389314" cy="335435"/>
            </a:xfrm>
          </p:grpSpPr>
          <p:pic>
            <p:nvPicPr>
              <p:cNvPr id="7" name="Picture 6">
                <a:extLst>
                  <a:ext uri="{FF2B5EF4-FFF2-40B4-BE49-F238E27FC236}">
                    <a16:creationId xmlns:a16="http://schemas.microsoft.com/office/drawing/2014/main" id="{77171F47-8F71-1F12-91BA-3BD336CEF7E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21" name="Picture 20">
                <a:extLst>
                  <a:ext uri="{FF2B5EF4-FFF2-40B4-BE49-F238E27FC236}">
                    <a16:creationId xmlns:a16="http://schemas.microsoft.com/office/drawing/2014/main" id="{FD401F8D-0CF7-59A3-8FCA-FA8C18F9F9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pic>
        <p:nvPicPr>
          <p:cNvPr id="13" name="Audio 12">
            <a:hlinkClick r:id="" action="ppaction://media"/>
            <a:extLst>
              <a:ext uri="{FF2B5EF4-FFF2-40B4-BE49-F238E27FC236}">
                <a16:creationId xmlns:a16="http://schemas.microsoft.com/office/drawing/2014/main" id="{98F8B652-1F7F-A9C7-32B0-919A0466B587}"/>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94719357"/>
      </p:ext>
    </p:extLst>
  </p:cSld>
  <p:clrMapOvr>
    <a:masterClrMapping/>
  </p:clrMapOvr>
  <mc:AlternateContent xmlns:mc="http://schemas.openxmlformats.org/markup-compatibility/2006">
    <mc:Choice xmlns:p14="http://schemas.microsoft.com/office/powerpoint/2010/main" Requires="p14">
      <p:transition spd="slow" p14:dur="2000" advTm="31272"/>
    </mc:Choice>
    <mc:Fallback>
      <p:transition spd="slow" advTm="31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7" y="446646"/>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 we develop good number sense?</a:t>
            </a:r>
          </a:p>
        </p:txBody>
      </p:sp>
      <p:sp>
        <p:nvSpPr>
          <p:cNvPr id="6" name="Speech Bubble: Rectangle with Corners Rounded 5">
            <a:extLst>
              <a:ext uri="{FF2B5EF4-FFF2-40B4-BE49-F238E27FC236}">
                <a16:creationId xmlns:a16="http://schemas.microsoft.com/office/drawing/2014/main" id="{A26AA790-034F-55BE-02CF-2008B280BA12}"/>
              </a:ext>
            </a:extLst>
          </p:cNvPr>
          <p:cNvSpPr/>
          <p:nvPr/>
        </p:nvSpPr>
        <p:spPr>
          <a:xfrm>
            <a:off x="620486" y="1799802"/>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6 is made of 4 and 2 so</a:t>
            </a:r>
            <a:r>
              <a:rPr kumimoji="0" lang="en-GB" sz="3200" b="0" i="0" u="none" strike="noStrike" kern="1200" cap="none" spc="0" normalizeH="0" noProof="0" dirty="0">
                <a:ln>
                  <a:noFill/>
                </a:ln>
                <a:solidFill>
                  <a:srgbClr val="000000">
                    <a:lumMod val="65000"/>
                    <a:lumOff val="35000"/>
                  </a:srgbClr>
                </a:solidFill>
                <a:effectLst/>
                <a:uLnTx/>
                <a:uFillTx/>
                <a:latin typeface="Arial"/>
                <a:ea typeface="+mn-ea"/>
                <a:cs typeface="+mn-cs"/>
              </a:rPr>
              <a:t> I will also know</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pic>
        <p:nvPicPr>
          <p:cNvPr id="7" name="Picture 6">
            <a:extLst>
              <a:ext uri="{FF2B5EF4-FFF2-40B4-BE49-F238E27FC236}">
                <a16:creationId xmlns:a16="http://schemas.microsoft.com/office/drawing/2014/main" id="{D6323AE8-15EF-8A74-99F9-4FB1F66EBA28}"/>
              </a:ext>
            </a:extLst>
          </p:cNvPr>
          <p:cNvPicPr>
            <a:picLocks noChangeAspect="1"/>
          </p:cNvPicPr>
          <p:nvPr/>
        </p:nvPicPr>
        <p:blipFill rotWithShape="1">
          <a:blip r:embed="rId6">
            <a:extLst>
              <a:ext uri="{28A0092B-C50C-407E-A947-70E740481C1C}">
                <a14:useLocalDpi xmlns:a14="http://schemas.microsoft.com/office/drawing/2010/main" val="0"/>
              </a:ext>
            </a:extLst>
          </a:blip>
          <a:srcRect l="33943" t="39751" r="57851" b="40311"/>
          <a:stretch/>
        </p:blipFill>
        <p:spPr>
          <a:xfrm>
            <a:off x="-112889" y="3106119"/>
            <a:ext cx="2190107" cy="3814328"/>
          </a:xfrm>
          <a:prstGeom prst="rect">
            <a:avLst/>
          </a:prstGeom>
        </p:spPr>
      </p:pic>
      <p:sp>
        <p:nvSpPr>
          <p:cNvPr id="8" name="TextBox 7">
            <a:extLst>
              <a:ext uri="{FF2B5EF4-FFF2-40B4-BE49-F238E27FC236}">
                <a16:creationId xmlns:a16="http://schemas.microsoft.com/office/drawing/2014/main" id="{9369E440-402A-F516-1D31-F80515883FF8}"/>
              </a:ext>
            </a:extLst>
          </p:cNvPr>
          <p:cNvSpPr txBox="1"/>
          <p:nvPr/>
        </p:nvSpPr>
        <p:spPr>
          <a:xfrm>
            <a:off x="542487" y="1185750"/>
            <a:ext cx="1181174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Knowing how numbers are ‘made’ will help children later on with calculations.</a:t>
            </a:r>
            <a:endParaRPr kumimoji="0" lang="en-GB" sz="2400" b="1" i="1"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sp>
        <p:nvSpPr>
          <p:cNvPr id="10" name="TextBox 9">
            <a:extLst>
              <a:ext uri="{FF2B5EF4-FFF2-40B4-BE49-F238E27FC236}">
                <a16:creationId xmlns:a16="http://schemas.microsoft.com/office/drawing/2014/main" id="{E34E5467-2B32-55BA-9728-BA252C4270F9}"/>
              </a:ext>
            </a:extLst>
          </p:cNvPr>
          <p:cNvSpPr txBox="1"/>
          <p:nvPr/>
        </p:nvSpPr>
        <p:spPr>
          <a:xfrm>
            <a:off x="2077218" y="3683000"/>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 + 20</a:t>
            </a:r>
          </a:p>
        </p:txBody>
      </p:sp>
      <p:sp>
        <p:nvSpPr>
          <p:cNvPr id="11" name="TextBox 10">
            <a:extLst>
              <a:ext uri="{FF2B5EF4-FFF2-40B4-BE49-F238E27FC236}">
                <a16:creationId xmlns:a16="http://schemas.microsoft.com/office/drawing/2014/main" id="{91DDA52B-78C9-771C-2F1C-A4D1F372D108}"/>
              </a:ext>
            </a:extLst>
          </p:cNvPr>
          <p:cNvSpPr txBox="1"/>
          <p:nvPr/>
        </p:nvSpPr>
        <p:spPr>
          <a:xfrm>
            <a:off x="2077218" y="4860485"/>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400 + 200</a:t>
            </a:r>
          </a:p>
        </p:txBody>
      </p:sp>
      <p:sp>
        <p:nvSpPr>
          <p:cNvPr id="12" name="TextBox 11">
            <a:extLst>
              <a:ext uri="{FF2B5EF4-FFF2-40B4-BE49-F238E27FC236}">
                <a16:creationId xmlns:a16="http://schemas.microsoft.com/office/drawing/2014/main" id="{F198F547-B0E5-738A-77CF-630306110B96}"/>
              </a:ext>
            </a:extLst>
          </p:cNvPr>
          <p:cNvSpPr txBox="1"/>
          <p:nvPr/>
        </p:nvSpPr>
        <p:spPr>
          <a:xfrm>
            <a:off x="6877818" y="2033866"/>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6 - 2</a:t>
            </a:r>
          </a:p>
        </p:txBody>
      </p:sp>
      <p:sp>
        <p:nvSpPr>
          <p:cNvPr id="14" name="TextBox 13">
            <a:extLst>
              <a:ext uri="{FF2B5EF4-FFF2-40B4-BE49-F238E27FC236}">
                <a16:creationId xmlns:a16="http://schemas.microsoft.com/office/drawing/2014/main" id="{845C1BE2-B6DA-2274-86AE-E58D4B02F33D}"/>
              </a:ext>
            </a:extLst>
          </p:cNvPr>
          <p:cNvSpPr txBox="1"/>
          <p:nvPr/>
        </p:nvSpPr>
        <p:spPr>
          <a:xfrm>
            <a:off x="6877818" y="3146293"/>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60 - 20</a:t>
            </a:r>
          </a:p>
        </p:txBody>
      </p:sp>
      <p:sp>
        <p:nvSpPr>
          <p:cNvPr id="15" name="TextBox 14">
            <a:extLst>
              <a:ext uri="{FF2B5EF4-FFF2-40B4-BE49-F238E27FC236}">
                <a16:creationId xmlns:a16="http://schemas.microsoft.com/office/drawing/2014/main" id="{407B1068-050A-2100-A724-F889F848FB99}"/>
              </a:ext>
            </a:extLst>
          </p:cNvPr>
          <p:cNvSpPr txBox="1"/>
          <p:nvPr/>
        </p:nvSpPr>
        <p:spPr>
          <a:xfrm>
            <a:off x="6877818" y="4258720"/>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0.4 + 0.2</a:t>
            </a:r>
          </a:p>
        </p:txBody>
      </p:sp>
      <p:sp>
        <p:nvSpPr>
          <p:cNvPr id="16" name="TextBox 15">
            <a:extLst>
              <a:ext uri="{FF2B5EF4-FFF2-40B4-BE49-F238E27FC236}">
                <a16:creationId xmlns:a16="http://schemas.microsoft.com/office/drawing/2014/main" id="{9E3F469F-2D41-ED6A-F96C-538925F28161}"/>
              </a:ext>
            </a:extLst>
          </p:cNvPr>
          <p:cNvSpPr txBox="1"/>
          <p:nvPr/>
        </p:nvSpPr>
        <p:spPr>
          <a:xfrm>
            <a:off x="5722118" y="5371147"/>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0.6 - 0.2</a:t>
            </a:r>
          </a:p>
        </p:txBody>
      </p:sp>
      <p:pic>
        <p:nvPicPr>
          <p:cNvPr id="5" name="Audio 4">
            <a:hlinkClick r:id="" action="ppaction://media"/>
            <a:extLst>
              <a:ext uri="{FF2B5EF4-FFF2-40B4-BE49-F238E27FC236}">
                <a16:creationId xmlns:a16="http://schemas.microsoft.com/office/drawing/2014/main" id="{281E4E37-D7F4-7ECF-A79F-5F1207D410D2}"/>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578610434"/>
      </p:ext>
    </p:extLst>
  </p:cSld>
  <p:clrMapOvr>
    <a:masterClrMapping/>
  </p:clrMapOvr>
  <mc:AlternateContent xmlns:mc="http://schemas.openxmlformats.org/markup-compatibility/2006">
    <mc:Choice xmlns:p14="http://schemas.microsoft.com/office/powerpoint/2010/main" Requires="p14">
      <p:transition spd="slow" p14:dur="2000" advTm="26212"/>
    </mc:Choice>
    <mc:Fallback>
      <p:transition spd="slow" advTm="26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9" presetClass="exit" presetSubtype="0" fill="hold" grpId="0" nodeType="clickEffect">
                                  <p:stCondLst>
                                    <p:cond delay="0"/>
                                  </p:stCondLst>
                                  <p:childTnLst>
                                    <p:animEffect transition="out" filter="dissolve">
                                      <p:cBhvr>
                                        <p:cTn id="10" dur="500"/>
                                        <p:tgtEl>
                                          <p:spTgt spid="6"/>
                                        </p:tgtEl>
                                      </p:cBhvr>
                                    </p:animEffect>
                                    <p:set>
                                      <p:cBhvr>
                                        <p:cTn id="11" dur="1" fill="hold">
                                          <p:stCondLst>
                                            <p:cond delay="499"/>
                                          </p:stCondLst>
                                        </p:cTn>
                                        <p:tgtEl>
                                          <p:spTgt spid="6"/>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2" fill="hold" display="0">
                  <p:stCondLst>
                    <p:cond delay="indefinite"/>
                  </p:stCondLst>
                  <p:endCondLst>
                    <p:cond evt="onStopAudio" delay="0">
                      <p:tgtEl>
                        <p:sldTgt/>
                      </p:tgtEl>
                    </p:cond>
                  </p:endCondLst>
                </p:cTn>
                <p:tgtEl>
                  <p:spTgt spid="5"/>
                </p:tgtEl>
              </p:cMediaNode>
            </p:audio>
          </p:childTnLst>
        </p:cTn>
      </p:par>
    </p:tnLst>
    <p:bldLst>
      <p:bldP spid="6" grpId="0" animBg="1"/>
      <p:bldP spid="10" grpId="0"/>
      <p:bldP spid="11" grpId="0"/>
      <p:bldP spid="12" grpId="0"/>
      <p:bldP spid="14" grpId="0"/>
      <p:bldP spid="15"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13764"/>
            <a:ext cx="11801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Let’s look at 6 and 7!</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017346"/>
            <a:ext cx="1110702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Finding all the ways that 6 and 7 are ‘made’ and then doing activities that give them a chance to </a:t>
            </a:r>
            <a:r>
              <a:rPr lang="en-GB" sz="2400" dirty="0">
                <a:solidFill>
                  <a:srgbClr val="000000">
                    <a:lumMod val="65000"/>
                    <a:lumOff val="35000"/>
                  </a:srgbClr>
                </a:solidFill>
                <a:latin typeface="Arial"/>
              </a:rPr>
              <a:t>practise will </a:t>
            </a: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help children.</a:t>
            </a:r>
          </a:p>
        </p:txBody>
      </p:sp>
      <p:grpSp>
        <p:nvGrpSpPr>
          <p:cNvPr id="7" name="Group 6">
            <a:extLst>
              <a:ext uri="{FF2B5EF4-FFF2-40B4-BE49-F238E27FC236}">
                <a16:creationId xmlns:a16="http://schemas.microsoft.com/office/drawing/2014/main" id="{4E55DAD9-118A-8C73-BF2A-67CE03072705}"/>
              </a:ext>
            </a:extLst>
          </p:cNvPr>
          <p:cNvGrpSpPr/>
          <p:nvPr/>
        </p:nvGrpSpPr>
        <p:grpSpPr>
          <a:xfrm>
            <a:off x="6789566" y="4203500"/>
            <a:ext cx="2502530" cy="906961"/>
            <a:chOff x="3453775" y="3546696"/>
            <a:chExt cx="5241200" cy="1778294"/>
          </a:xfrm>
        </p:grpSpPr>
        <p:sp>
          <p:nvSpPr>
            <p:cNvPr id="26" name="Oval 25">
              <a:extLst>
                <a:ext uri="{FF2B5EF4-FFF2-40B4-BE49-F238E27FC236}">
                  <a16:creationId xmlns:a16="http://schemas.microsoft.com/office/drawing/2014/main" id="{6460D2C6-BE2B-C79B-3A5D-39008858283E}"/>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357002F-FEC6-9995-F720-2EEB3D5C9049}"/>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6E4831C9-4CD9-7727-2854-0B07DEA3B88A}"/>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2117F919-1A6C-A6A3-E7DB-846C3BB9AC9A}"/>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9099AC68-0E1F-949D-AAA8-6EFA5F60F13A}"/>
                </a:ext>
              </a:extLst>
            </p:cNvPr>
            <p:cNvSpPr/>
            <p:nvPr/>
          </p:nvSpPr>
          <p:spPr>
            <a:xfrm rot="5400000">
              <a:off x="4810368"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EE62CFF1-6386-E3CF-551F-DD5212E27444}"/>
                </a:ext>
              </a:extLst>
            </p:cNvPr>
            <p:cNvSpPr/>
            <p:nvPr/>
          </p:nvSpPr>
          <p:spPr>
            <a:xfrm rot="5400000">
              <a:off x="3983388"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EDD2E9-73C5-3C6C-869F-B442001240F6}"/>
                </a:ext>
              </a:extLst>
            </p:cNvPr>
            <p:cNvSpPr/>
            <p:nvPr/>
          </p:nvSpPr>
          <p:spPr>
            <a:xfrm rot="5400000">
              <a:off x="345341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1" name="Group 40">
            <a:extLst>
              <a:ext uri="{FF2B5EF4-FFF2-40B4-BE49-F238E27FC236}">
                <a16:creationId xmlns:a16="http://schemas.microsoft.com/office/drawing/2014/main" id="{A89A97B6-FD68-BD00-321F-4FCEA63188FF}"/>
              </a:ext>
            </a:extLst>
          </p:cNvPr>
          <p:cNvGrpSpPr/>
          <p:nvPr/>
        </p:nvGrpSpPr>
        <p:grpSpPr>
          <a:xfrm>
            <a:off x="648441" y="4097512"/>
            <a:ext cx="2071006" cy="1366075"/>
            <a:chOff x="3590697" y="1812615"/>
            <a:chExt cx="4097338" cy="2732088"/>
          </a:xfrm>
        </p:grpSpPr>
        <p:pic>
          <p:nvPicPr>
            <p:cNvPr id="34" name="Picture 2">
              <a:extLst>
                <a:ext uri="{FF2B5EF4-FFF2-40B4-BE49-F238E27FC236}">
                  <a16:creationId xmlns:a16="http://schemas.microsoft.com/office/drawing/2014/main" id="{E3C25F74-14B1-C49F-D6A0-7C0EE0269E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5" name="Picture 34">
              <a:extLst>
                <a:ext uri="{FF2B5EF4-FFF2-40B4-BE49-F238E27FC236}">
                  <a16:creationId xmlns:a16="http://schemas.microsoft.com/office/drawing/2014/main" id="{581FE3A5-4F0A-31F3-2EE8-25334FF2F335}"/>
                </a:ext>
              </a:extLst>
            </p:cNvPr>
            <p:cNvPicPr>
              <a:picLocks noChangeAspect="1"/>
            </p:cNvPicPr>
            <p:nvPr/>
          </p:nvPicPr>
          <p:blipFill rotWithShape="1">
            <a:blip r:embed="rId6"/>
            <a:srcRect r="80540" b="48886"/>
            <a:stretch/>
          </p:blipFill>
          <p:spPr>
            <a:xfrm>
              <a:off x="3984253" y="2117444"/>
              <a:ext cx="924197" cy="916165"/>
            </a:xfrm>
            <a:prstGeom prst="rect">
              <a:avLst/>
            </a:prstGeom>
          </p:spPr>
        </p:pic>
        <p:pic>
          <p:nvPicPr>
            <p:cNvPr id="36" name="Picture 35">
              <a:extLst>
                <a:ext uri="{FF2B5EF4-FFF2-40B4-BE49-F238E27FC236}">
                  <a16:creationId xmlns:a16="http://schemas.microsoft.com/office/drawing/2014/main" id="{3DDD5130-12F0-A20E-017B-BA45B45E6DEF}"/>
                </a:ext>
              </a:extLst>
            </p:cNvPr>
            <p:cNvPicPr>
              <a:picLocks noChangeAspect="1"/>
            </p:cNvPicPr>
            <p:nvPr/>
          </p:nvPicPr>
          <p:blipFill rotWithShape="1">
            <a:blip r:embed="rId6"/>
            <a:srcRect l="80540" b="50000"/>
            <a:stretch/>
          </p:blipFill>
          <p:spPr>
            <a:xfrm>
              <a:off x="6226204" y="2117444"/>
              <a:ext cx="924198" cy="896189"/>
            </a:xfrm>
            <a:prstGeom prst="rect">
              <a:avLst/>
            </a:prstGeom>
          </p:spPr>
        </p:pic>
        <p:pic>
          <p:nvPicPr>
            <p:cNvPr id="37" name="Picture 36">
              <a:extLst>
                <a:ext uri="{FF2B5EF4-FFF2-40B4-BE49-F238E27FC236}">
                  <a16:creationId xmlns:a16="http://schemas.microsoft.com/office/drawing/2014/main" id="{37A71FEB-BDD1-080C-DA2E-11EE43FC34C6}"/>
                </a:ext>
              </a:extLst>
            </p:cNvPr>
            <p:cNvPicPr>
              <a:picLocks noChangeAspect="1"/>
            </p:cNvPicPr>
            <p:nvPr/>
          </p:nvPicPr>
          <p:blipFill rotWithShape="1">
            <a:blip r:embed="rId6"/>
            <a:srcRect l="80540" b="50000"/>
            <a:stretch/>
          </p:blipFill>
          <p:spPr>
            <a:xfrm>
              <a:off x="3986772" y="3178659"/>
              <a:ext cx="924198" cy="896189"/>
            </a:xfrm>
            <a:prstGeom prst="rect">
              <a:avLst/>
            </a:prstGeom>
          </p:spPr>
        </p:pic>
        <p:pic>
          <p:nvPicPr>
            <p:cNvPr id="38" name="Picture 37">
              <a:extLst>
                <a:ext uri="{FF2B5EF4-FFF2-40B4-BE49-F238E27FC236}">
                  <a16:creationId xmlns:a16="http://schemas.microsoft.com/office/drawing/2014/main" id="{284E40B3-E9E2-0506-5211-881CC15DC490}"/>
                </a:ext>
              </a:extLst>
            </p:cNvPr>
            <p:cNvPicPr>
              <a:picLocks noChangeAspect="1"/>
            </p:cNvPicPr>
            <p:nvPr/>
          </p:nvPicPr>
          <p:blipFill rotWithShape="1">
            <a:blip r:embed="rId6"/>
            <a:srcRect l="80540" b="50000"/>
            <a:stretch/>
          </p:blipFill>
          <p:spPr>
            <a:xfrm>
              <a:off x="5177267" y="3178659"/>
              <a:ext cx="924198" cy="896189"/>
            </a:xfrm>
            <a:prstGeom prst="rect">
              <a:avLst/>
            </a:prstGeom>
          </p:spPr>
        </p:pic>
        <p:pic>
          <p:nvPicPr>
            <p:cNvPr id="39" name="Picture 38">
              <a:extLst>
                <a:ext uri="{FF2B5EF4-FFF2-40B4-BE49-F238E27FC236}">
                  <a16:creationId xmlns:a16="http://schemas.microsoft.com/office/drawing/2014/main" id="{203E65FC-871E-78D1-BDE5-FB250D121244}"/>
                </a:ext>
              </a:extLst>
            </p:cNvPr>
            <p:cNvPicPr>
              <a:picLocks noChangeAspect="1"/>
            </p:cNvPicPr>
            <p:nvPr/>
          </p:nvPicPr>
          <p:blipFill rotWithShape="1">
            <a:blip r:embed="rId6"/>
            <a:srcRect l="80540" b="50000"/>
            <a:stretch/>
          </p:blipFill>
          <p:spPr>
            <a:xfrm>
              <a:off x="6367762" y="3182219"/>
              <a:ext cx="924198" cy="896189"/>
            </a:xfrm>
            <a:prstGeom prst="rect">
              <a:avLst/>
            </a:prstGeom>
          </p:spPr>
        </p:pic>
        <p:pic>
          <p:nvPicPr>
            <p:cNvPr id="40" name="Picture 39">
              <a:extLst>
                <a:ext uri="{FF2B5EF4-FFF2-40B4-BE49-F238E27FC236}">
                  <a16:creationId xmlns:a16="http://schemas.microsoft.com/office/drawing/2014/main" id="{EAE852EE-82FB-93D4-0452-7A7F33A072DA}"/>
                </a:ext>
              </a:extLst>
            </p:cNvPr>
            <p:cNvPicPr>
              <a:picLocks noChangeAspect="1"/>
            </p:cNvPicPr>
            <p:nvPr/>
          </p:nvPicPr>
          <p:blipFill rotWithShape="1">
            <a:blip r:embed="rId6"/>
            <a:srcRect r="80540" b="48886"/>
            <a:stretch/>
          </p:blipFill>
          <p:spPr>
            <a:xfrm>
              <a:off x="5177267" y="2097468"/>
              <a:ext cx="924197" cy="916165"/>
            </a:xfrm>
            <a:prstGeom prst="rect">
              <a:avLst/>
            </a:prstGeom>
          </p:spPr>
        </p:pic>
      </p:grpSp>
      <p:pic>
        <p:nvPicPr>
          <p:cNvPr id="2" name="Picture 1">
            <a:extLst>
              <a:ext uri="{FF2B5EF4-FFF2-40B4-BE49-F238E27FC236}">
                <a16:creationId xmlns:a16="http://schemas.microsoft.com/office/drawing/2014/main" id="{25005A69-4234-85CC-39E6-7389028CA0C8}"/>
              </a:ext>
            </a:extLst>
          </p:cNvPr>
          <p:cNvPicPr>
            <a:picLocks noChangeAspect="1"/>
          </p:cNvPicPr>
          <p:nvPr/>
        </p:nvPicPr>
        <p:blipFill rotWithShape="1">
          <a:blip r:embed="rId7"/>
          <a:srcRect b="80973"/>
          <a:stretch/>
        </p:blipFill>
        <p:spPr>
          <a:xfrm flipH="1">
            <a:off x="2215462" y="2153677"/>
            <a:ext cx="2089091" cy="1291442"/>
          </a:xfrm>
          <a:prstGeom prst="rect">
            <a:avLst/>
          </a:prstGeom>
        </p:spPr>
      </p:pic>
      <p:pic>
        <p:nvPicPr>
          <p:cNvPr id="6" name="Picture 5">
            <a:extLst>
              <a:ext uri="{FF2B5EF4-FFF2-40B4-BE49-F238E27FC236}">
                <a16:creationId xmlns:a16="http://schemas.microsoft.com/office/drawing/2014/main" id="{F4C3C3BA-2C66-B87F-5016-9A1803C99AF1}"/>
              </a:ext>
            </a:extLst>
          </p:cNvPr>
          <p:cNvPicPr>
            <a:picLocks noChangeAspect="1"/>
          </p:cNvPicPr>
          <p:nvPr/>
        </p:nvPicPr>
        <p:blipFill rotWithShape="1">
          <a:blip r:embed="rId8"/>
          <a:srcRect t="19004" b="60893"/>
          <a:stretch/>
        </p:blipFill>
        <p:spPr>
          <a:xfrm flipH="1">
            <a:off x="8074881" y="2198397"/>
            <a:ext cx="2089091" cy="1366075"/>
          </a:xfrm>
          <a:prstGeom prst="rect">
            <a:avLst/>
          </a:prstGeom>
        </p:spPr>
      </p:pic>
      <p:pic>
        <p:nvPicPr>
          <p:cNvPr id="8" name="Picture 7">
            <a:extLst>
              <a:ext uri="{FF2B5EF4-FFF2-40B4-BE49-F238E27FC236}">
                <a16:creationId xmlns:a16="http://schemas.microsoft.com/office/drawing/2014/main" id="{16129DF7-6E14-E58A-0F55-7CACACBEC1FA}"/>
              </a:ext>
            </a:extLst>
          </p:cNvPr>
          <p:cNvPicPr>
            <a:picLocks noChangeAspect="1"/>
          </p:cNvPicPr>
          <p:nvPr/>
        </p:nvPicPr>
        <p:blipFill>
          <a:blip r:embed="rId9"/>
          <a:stretch>
            <a:fillRect/>
          </a:stretch>
        </p:blipFill>
        <p:spPr>
          <a:xfrm>
            <a:off x="3354054" y="4213697"/>
            <a:ext cx="2357255" cy="1133707"/>
          </a:xfrm>
          <a:prstGeom prst="rect">
            <a:avLst/>
          </a:prstGeom>
        </p:spPr>
      </p:pic>
      <p:pic>
        <p:nvPicPr>
          <p:cNvPr id="9" name="Picture 8">
            <a:extLst>
              <a:ext uri="{FF2B5EF4-FFF2-40B4-BE49-F238E27FC236}">
                <a16:creationId xmlns:a16="http://schemas.microsoft.com/office/drawing/2014/main" id="{85E82D83-4F91-A9F7-7EA5-4D861FED2F46}"/>
              </a:ext>
            </a:extLst>
          </p:cNvPr>
          <p:cNvPicPr>
            <a:picLocks noChangeAspect="1"/>
          </p:cNvPicPr>
          <p:nvPr/>
        </p:nvPicPr>
        <p:blipFill>
          <a:blip r:embed="rId10"/>
          <a:stretch>
            <a:fillRect/>
          </a:stretch>
        </p:blipFill>
        <p:spPr>
          <a:xfrm>
            <a:off x="9631812" y="4074452"/>
            <a:ext cx="2361534" cy="1133707"/>
          </a:xfrm>
          <a:prstGeom prst="rect">
            <a:avLst/>
          </a:prstGeom>
        </p:spPr>
      </p:pic>
      <p:pic>
        <p:nvPicPr>
          <p:cNvPr id="12" name="Audio 11">
            <a:hlinkClick r:id="" action="ppaction://media"/>
            <a:extLst>
              <a:ext uri="{FF2B5EF4-FFF2-40B4-BE49-F238E27FC236}">
                <a16:creationId xmlns:a16="http://schemas.microsoft.com/office/drawing/2014/main" id="{45EE2991-FDC2-1910-B732-E9DEF469483A}"/>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86540270"/>
      </p:ext>
    </p:extLst>
  </p:cSld>
  <p:clrMapOvr>
    <a:masterClrMapping/>
  </p:clrMapOvr>
  <mc:AlternateContent xmlns:mc="http://schemas.openxmlformats.org/markup-compatibility/2006">
    <mc:Choice xmlns:p14="http://schemas.microsoft.com/office/powerpoint/2010/main" Requires="p14">
      <p:transition spd="slow" p14:dur="2000" advTm="16859"/>
    </mc:Choice>
    <mc:Fallback>
      <p:transition spd="slow" advTm="16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Recognising small ‘numbers’</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169026" y="2807022"/>
            <a:ext cx="8067174" cy="1810752"/>
          </a:xfrm>
          <a:prstGeom prst="wedgeRoundRectCallout">
            <a:avLst>
              <a:gd name="adj1" fmla="val -51582"/>
              <a:gd name="adj2" fmla="val 8389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Get your fast eyes ready!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Show on your fingers and tell your grown-up how many </a:t>
            </a:r>
            <a:r>
              <a:rPr lang="en-GB" sz="3200" dirty="0">
                <a:solidFill>
                  <a:srgbClr val="000000">
                    <a:lumMod val="65000"/>
                    <a:lumOff val="35000"/>
                  </a:srgbClr>
                </a:solidFill>
                <a:latin typeface="Arial"/>
              </a:rPr>
              <a:t>dots</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you can see!</a:t>
            </a:r>
          </a:p>
        </p:txBody>
      </p:sp>
      <p:sp>
        <p:nvSpPr>
          <p:cNvPr id="2" name="TextBox 1">
            <a:extLst>
              <a:ext uri="{FF2B5EF4-FFF2-40B4-BE49-F238E27FC236}">
                <a16:creationId xmlns:a16="http://schemas.microsoft.com/office/drawing/2014/main" id="{327DCC85-5936-4C66-47DD-D14CA8726635}"/>
              </a:ext>
            </a:extLst>
          </p:cNvPr>
          <p:cNvSpPr txBox="1"/>
          <p:nvPr/>
        </p:nvSpPr>
        <p:spPr>
          <a:xfrm>
            <a:off x="542487" y="1185750"/>
            <a:ext cx="861397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For all of the activities you will be doing at home, we want children to use a special skill called ‘subitising’.</a:t>
            </a:r>
            <a:endParaRPr kumimoji="0" lang="en-GB" sz="2400" b="1" i="1"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pic>
        <p:nvPicPr>
          <p:cNvPr id="7" name="Audio 6">
            <a:hlinkClick r:id="" action="ppaction://media"/>
            <a:extLst>
              <a:ext uri="{FF2B5EF4-FFF2-40B4-BE49-F238E27FC236}">
                <a16:creationId xmlns:a16="http://schemas.microsoft.com/office/drawing/2014/main" id="{C38A5368-8655-97C8-7F36-400F2DF315A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42588213"/>
      </p:ext>
    </p:extLst>
  </p:cSld>
  <p:clrMapOvr>
    <a:masterClrMapping/>
  </p:clrMapOvr>
  <mc:AlternateContent xmlns:mc="http://schemas.openxmlformats.org/markup-compatibility/2006">
    <mc:Choice xmlns:p14="http://schemas.microsoft.com/office/powerpoint/2010/main" Requires="p14">
      <p:transition spd="slow" p14:dur="2000" advTm="8742"/>
    </mc:Choice>
    <mc:Fallback>
      <p:transition spd="slow" advTm="8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41327BE-4E69-4C92-9F25-14A735E87595}"/>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17143" t="20601" r="71964" b="58730"/>
          <a:stretch/>
        </p:blipFill>
        <p:spPr>
          <a:xfrm>
            <a:off x="4136573" y="2192091"/>
            <a:ext cx="1328057" cy="1417510"/>
          </a:xfrm>
          <a:prstGeom prst="ellipse">
            <a:avLst/>
          </a:prstGeom>
        </p:spPr>
      </p:pic>
      <p:pic>
        <p:nvPicPr>
          <p:cNvPr id="7" name="Picture 6">
            <a:extLst>
              <a:ext uri="{FF2B5EF4-FFF2-40B4-BE49-F238E27FC236}">
                <a16:creationId xmlns:a16="http://schemas.microsoft.com/office/drawing/2014/main" id="{EA2C575A-093D-5CDF-8B51-8BECD2F322D6}"/>
              </a:ext>
            </a:extLst>
          </p:cNvPr>
          <p:cNvPicPr>
            <a:picLocks noChangeAspect="1"/>
          </p:cNvPicPr>
          <p:nvPr/>
        </p:nvPicPr>
        <p:blipFill rotWithShape="1">
          <a:blip r:embed="rId3"/>
          <a:srcRect l="17143" t="20601" r="71964" b="58730"/>
          <a:stretch/>
        </p:blipFill>
        <p:spPr>
          <a:xfrm>
            <a:off x="6139542" y="2192091"/>
            <a:ext cx="1328057" cy="1417510"/>
          </a:xfrm>
          <a:prstGeom prst="ellipse">
            <a:avLst/>
          </a:prstGeom>
        </p:spPr>
      </p:pic>
    </p:spTree>
    <p:extLst>
      <p:ext uri="{BB962C8B-B14F-4D97-AF65-F5344CB8AC3E}">
        <p14:creationId xmlns:p14="http://schemas.microsoft.com/office/powerpoint/2010/main" val="2662985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325CC-3BCB-2485-C318-7E74292EEE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1BEC87-EDD9-EACE-32A0-63BE0E7BFC1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788140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49375" t="18572" r="18840" b="23175"/>
          <a:stretch/>
        </p:blipFill>
        <p:spPr>
          <a:xfrm>
            <a:off x="4397829" y="1273628"/>
            <a:ext cx="3875314" cy="3995057"/>
          </a:xfrm>
          <a:prstGeom prst="rect">
            <a:avLst/>
          </a:prstGeom>
        </p:spPr>
      </p:pic>
      <p:sp>
        <p:nvSpPr>
          <p:cNvPr id="2" name="Footer Placeholder 3">
            <a:extLst>
              <a:ext uri="{FF2B5EF4-FFF2-40B4-BE49-F238E27FC236}">
                <a16:creationId xmlns:a16="http://schemas.microsoft.com/office/drawing/2014/main" id="{22F1FBDB-B4FF-61A9-DF81-8E3FF45BE1A3}"/>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spTree>
    <p:extLst>
      <p:ext uri="{BB962C8B-B14F-4D97-AF65-F5344CB8AC3E}">
        <p14:creationId xmlns:p14="http://schemas.microsoft.com/office/powerpoint/2010/main" val="3412014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1DC19-71EE-53F5-F8B4-F534149512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EC6D85-7A05-A08F-01D5-97635BC5602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83970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AC1741-ABCF-E65F-93A5-2805537E1B30}"/>
              </a:ext>
            </a:extLst>
          </p:cNvPr>
          <p:cNvPicPr>
            <a:picLocks noChangeAspect="1"/>
          </p:cNvPicPr>
          <p:nvPr/>
        </p:nvPicPr>
        <p:blipFill rotWithShape="1">
          <a:blip r:embed="rId3"/>
          <a:srcRect l="51428" r="31697"/>
          <a:stretch/>
        </p:blipFill>
        <p:spPr>
          <a:xfrm>
            <a:off x="6270170" y="0"/>
            <a:ext cx="2057401" cy="6858000"/>
          </a:xfrm>
          <a:prstGeom prst="rect">
            <a:avLst/>
          </a:prstGeom>
        </p:spPr>
      </p:pic>
      <p:pic>
        <p:nvPicPr>
          <p:cNvPr id="5" name="Picture 4">
            <a:extLst>
              <a:ext uri="{FF2B5EF4-FFF2-40B4-BE49-F238E27FC236}">
                <a16:creationId xmlns:a16="http://schemas.microsoft.com/office/drawing/2014/main" id="{E90E9DD3-3EAA-67B0-4B0C-D262A78CD9E9}"/>
              </a:ext>
            </a:extLst>
          </p:cNvPr>
          <p:cNvPicPr>
            <a:picLocks noChangeAspect="1"/>
          </p:cNvPicPr>
          <p:nvPr/>
        </p:nvPicPr>
        <p:blipFill rotWithShape="1">
          <a:blip r:embed="rId3"/>
          <a:srcRect l="51428" r="31697"/>
          <a:stretch/>
        </p:blipFill>
        <p:spPr>
          <a:xfrm>
            <a:off x="3951513" y="0"/>
            <a:ext cx="2057401" cy="6858000"/>
          </a:xfrm>
          <a:prstGeom prst="rect">
            <a:avLst/>
          </a:prstGeom>
        </p:spPr>
      </p:pic>
      <p:sp>
        <p:nvSpPr>
          <p:cNvPr id="2" name="Footer Placeholder 3">
            <a:extLst>
              <a:ext uri="{FF2B5EF4-FFF2-40B4-BE49-F238E27FC236}">
                <a16:creationId xmlns:a16="http://schemas.microsoft.com/office/drawing/2014/main" id="{F9B5AE5D-ACD7-3847-C167-B26ECFACDBB4}"/>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spTree>
    <p:extLst>
      <p:ext uri="{BB962C8B-B14F-4D97-AF65-F5344CB8AC3E}">
        <p14:creationId xmlns:p14="http://schemas.microsoft.com/office/powerpoint/2010/main" val="1221435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DF8DD-91AC-D2F5-2E48-47CB0C1262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2301ECC-1097-980D-12AB-3A803E29CE3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21197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3" name="Footer Placeholder 3">
            <a:extLst>
              <a:ext uri="{FF2B5EF4-FFF2-40B4-BE49-F238E27FC236}">
                <a16:creationId xmlns:a16="http://schemas.microsoft.com/office/drawing/2014/main" id="{24CA12D5-3FF2-7F62-36BF-82EF966241A1}"/>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pic>
        <p:nvPicPr>
          <p:cNvPr id="10" name="Audio 9">
            <a:hlinkClick r:id="" action="ppaction://media"/>
            <a:extLst>
              <a:ext uri="{FF2B5EF4-FFF2-40B4-BE49-F238E27FC236}">
                <a16:creationId xmlns:a16="http://schemas.microsoft.com/office/drawing/2014/main" id="{E594CEB0-0860-EF33-2309-50466B6B635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78594396"/>
      </p:ext>
    </p:extLst>
  </p:cSld>
  <p:clrMapOvr>
    <a:masterClrMapping/>
  </p:clrMapOvr>
  <mc:AlternateContent xmlns:mc="http://schemas.openxmlformats.org/markup-compatibility/2006">
    <mc:Choice xmlns:p14="http://schemas.microsoft.com/office/powerpoint/2010/main" Requires="p14">
      <p:transition spd="slow" p14:dur="2000" advTm="16303"/>
    </mc:Choice>
    <mc:Fallback>
      <p:transition spd="slow" advTm="163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par>
                                <p:cTn id="7" presetID="10"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500"/>
                                        <p:tgtEl>
                                          <p:spTgt spid="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10"/>
                </p:tgtEl>
              </p:cMediaNode>
            </p:audio>
          </p:childTnLst>
        </p:cTn>
      </p:par>
    </p:tnLst>
    <p:bldLst>
      <p:bldP spid="5" grpId="0" animBg="1"/>
      <p:bldP spid="6"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DF8DD-91AC-D2F5-2E48-47CB0C1262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2301ECC-1097-980D-12AB-3A803E29CE3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256162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AA596A9-15BF-4FBB-A12D-F3B80E84868D}"/>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3FF6DFF-BCDB-47C2-B304-842E8B3D2619}"/>
              </a:ext>
            </a:extLst>
          </p:cNvPr>
          <p:cNvPicPr>
            <a:picLocks noChangeAspect="1"/>
          </p:cNvPicPr>
          <p:nvPr/>
        </p:nvPicPr>
        <p:blipFill rotWithShape="1">
          <a:blip r:embed="rId3"/>
          <a:srcRect l="15714" r="53393"/>
          <a:stretch/>
        </p:blipFill>
        <p:spPr>
          <a:xfrm>
            <a:off x="4386943" y="0"/>
            <a:ext cx="3766457" cy="6858000"/>
          </a:xfrm>
          <a:prstGeom prst="rect">
            <a:avLst/>
          </a:prstGeom>
        </p:spPr>
      </p:pic>
      <p:sp>
        <p:nvSpPr>
          <p:cNvPr id="2" name="Footer Placeholder 3">
            <a:extLst>
              <a:ext uri="{FF2B5EF4-FFF2-40B4-BE49-F238E27FC236}">
                <a16:creationId xmlns:a16="http://schemas.microsoft.com/office/drawing/2014/main" id="{92A9B78A-A7CB-4905-7537-0380F6E84A18}"/>
              </a:ext>
            </a:extLst>
          </p:cNvPr>
          <p:cNvSpPr txBox="1">
            <a:spLocks/>
          </p:cNvSpPr>
          <p:nvPr/>
        </p:nvSpPr>
        <p:spPr>
          <a:xfrm>
            <a:off x="4191000" y="65087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buNone/>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20000"/>
              </a:spcBef>
              <a:spcAft>
                <a:spcPct val="0"/>
              </a:spcAft>
              <a:buClr>
                <a:srgbClr val="00628C"/>
              </a:buClr>
              <a:buFont typeface="Arial" panose="020B0604020202020204" pitchFamily="34" charset="0"/>
              <a:buNone/>
              <a:defRPr/>
            </a:pPr>
            <a:r>
              <a:rPr lang="en-GB">
                <a:solidFill>
                  <a:srgbClr val="585858">
                    <a:tint val="75000"/>
                  </a:srgbClr>
                </a:solidFill>
                <a:latin typeface="Arial" panose="020B0604020202020204" pitchFamily="34" charset="0"/>
              </a:rPr>
              <a:t>Mastering Number 2022/2023</a:t>
            </a:r>
            <a:endParaRPr lang="en-GB" dirty="0">
              <a:solidFill>
                <a:srgbClr val="585858">
                  <a:tint val="75000"/>
                </a:srgbClr>
              </a:solidFill>
              <a:latin typeface="Arial" panose="020B0604020202020204" pitchFamily="34" charset="0"/>
            </a:endParaRPr>
          </a:p>
        </p:txBody>
      </p:sp>
    </p:spTree>
    <p:extLst>
      <p:ext uri="{BB962C8B-B14F-4D97-AF65-F5344CB8AC3E}">
        <p14:creationId xmlns:p14="http://schemas.microsoft.com/office/powerpoint/2010/main" val="3861794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6743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88115F-BC60-280E-7F58-20EB10089F3C}"/>
              </a:ext>
            </a:extLst>
          </p:cNvPr>
          <p:cNvPicPr>
            <a:picLocks noChangeAspect="1"/>
          </p:cNvPicPr>
          <p:nvPr/>
        </p:nvPicPr>
        <p:blipFill rotWithShape="1">
          <a:blip r:embed="rId3"/>
          <a:srcRect r="52678"/>
          <a:stretch/>
        </p:blipFill>
        <p:spPr>
          <a:xfrm>
            <a:off x="0" y="0"/>
            <a:ext cx="5769429" cy="6858000"/>
          </a:xfrm>
          <a:prstGeom prst="rect">
            <a:avLst/>
          </a:prstGeom>
        </p:spPr>
      </p:pic>
      <p:pic>
        <p:nvPicPr>
          <p:cNvPr id="5" name="Picture 4">
            <a:extLst>
              <a:ext uri="{FF2B5EF4-FFF2-40B4-BE49-F238E27FC236}">
                <a16:creationId xmlns:a16="http://schemas.microsoft.com/office/drawing/2014/main" id="{EF74A116-4E0F-FB94-C164-18EDA9AF9F1A}"/>
              </a:ext>
            </a:extLst>
          </p:cNvPr>
          <p:cNvPicPr>
            <a:picLocks noChangeAspect="1"/>
          </p:cNvPicPr>
          <p:nvPr/>
        </p:nvPicPr>
        <p:blipFill rotWithShape="1">
          <a:blip r:embed="rId4"/>
          <a:srcRect l="17143" t="20601" r="71964" b="58730"/>
          <a:stretch/>
        </p:blipFill>
        <p:spPr>
          <a:xfrm>
            <a:off x="7249887" y="2409805"/>
            <a:ext cx="1328057" cy="1417510"/>
          </a:xfrm>
          <a:prstGeom prst="ellipse">
            <a:avLst/>
          </a:prstGeom>
        </p:spPr>
      </p:pic>
      <p:sp>
        <p:nvSpPr>
          <p:cNvPr id="2" name="Footer Placeholder 3">
            <a:extLst>
              <a:ext uri="{FF2B5EF4-FFF2-40B4-BE49-F238E27FC236}">
                <a16:creationId xmlns:a16="http://schemas.microsoft.com/office/drawing/2014/main" id="{60AD7275-DB05-2B11-47D8-3C0638822078}"/>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spTree>
    <p:extLst>
      <p:ext uri="{BB962C8B-B14F-4D97-AF65-F5344CB8AC3E}">
        <p14:creationId xmlns:p14="http://schemas.microsoft.com/office/powerpoint/2010/main" val="3749209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18F8D-83CC-382E-D5ED-FB28F9EEEF10}"/>
              </a:ext>
            </a:extLst>
          </p:cNvPr>
          <p:cNvSpPr>
            <a:spLocks noGrp="1"/>
          </p:cNvSpPr>
          <p:nvPr>
            <p:ph type="title"/>
          </p:nvPr>
        </p:nvSpPr>
        <p:spPr/>
        <p:txBody>
          <a:bodyPr/>
          <a:lstStyle/>
          <a:p>
            <a:r>
              <a:rPr lang="en-GB" dirty="0"/>
              <a:t>Home learning tasks</a:t>
            </a:r>
          </a:p>
        </p:txBody>
      </p:sp>
      <p:sp>
        <p:nvSpPr>
          <p:cNvPr id="3" name="Content Placeholder 2">
            <a:extLst>
              <a:ext uri="{FF2B5EF4-FFF2-40B4-BE49-F238E27FC236}">
                <a16:creationId xmlns:a16="http://schemas.microsoft.com/office/drawing/2014/main" id="{252DE0CD-1012-F19F-B413-9E303F346B72}"/>
              </a:ext>
            </a:extLst>
          </p:cNvPr>
          <p:cNvSpPr>
            <a:spLocks noGrp="1"/>
          </p:cNvSpPr>
          <p:nvPr>
            <p:ph idx="1"/>
          </p:nvPr>
        </p:nvSpPr>
        <p:spPr/>
        <p:txBody>
          <a:bodyPr/>
          <a:lstStyle/>
          <a:p>
            <a:r>
              <a:rPr lang="en-GB" dirty="0"/>
              <a:t>Each week, you will be given a sheet that explains some activities that children can do with their grown-up.</a:t>
            </a:r>
          </a:p>
          <a:p>
            <a:r>
              <a:rPr lang="en-GB" dirty="0"/>
              <a:t>In Year 1, the tasks will all be about finding ways to make 6 and 7, but these tasks could be used for other numbers later on.</a:t>
            </a:r>
          </a:p>
          <a:p>
            <a:r>
              <a:rPr lang="en-GB" dirty="0"/>
              <a:t>In all of the tasks, children should be encouraged to ‘see’ the amount of objects without counting – just as they did in the previous activity.</a:t>
            </a:r>
          </a:p>
        </p:txBody>
      </p:sp>
      <p:pic>
        <p:nvPicPr>
          <p:cNvPr id="6" name="Audio 5">
            <a:hlinkClick r:id="" action="ppaction://media"/>
            <a:extLst>
              <a:ext uri="{FF2B5EF4-FFF2-40B4-BE49-F238E27FC236}">
                <a16:creationId xmlns:a16="http://schemas.microsoft.com/office/drawing/2014/main" id="{46FDB422-2986-79F9-0F84-ABA7C939A3F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48782296"/>
      </p:ext>
    </p:extLst>
  </p:cSld>
  <p:clrMapOvr>
    <a:masterClrMapping/>
  </p:clrMapOvr>
  <mc:AlternateContent xmlns:mc="http://schemas.openxmlformats.org/markup-compatibility/2006">
    <mc:Choice xmlns:p14="http://schemas.microsoft.com/office/powerpoint/2010/main" Requires="p14">
      <p:transition spd="slow" p14:dur="2000" advTm="17558"/>
    </mc:Choice>
    <mc:Fallback>
      <p:transition spd="slow" advTm="175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‘Drop the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You will need 6 double-sided counters to play.</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5">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pic>
        <p:nvPicPr>
          <p:cNvPr id="6" name="Picture 5">
            <a:extLst>
              <a:ext uri="{FF2B5EF4-FFF2-40B4-BE49-F238E27FC236}">
                <a16:creationId xmlns:a16="http://schemas.microsoft.com/office/drawing/2014/main" id="{336240D5-1BEC-6E1F-FF51-B6E3A9DADF54}"/>
              </a:ext>
            </a:extLst>
          </p:cNvPr>
          <p:cNvPicPr>
            <a:picLocks noChangeAspect="1"/>
          </p:cNvPicPr>
          <p:nvPr/>
        </p:nvPicPr>
        <p:blipFill>
          <a:blip r:embed="rId6"/>
          <a:stretch>
            <a:fillRect/>
          </a:stretch>
        </p:blipFill>
        <p:spPr>
          <a:xfrm>
            <a:off x="3802589" y="1901738"/>
            <a:ext cx="4610979" cy="1740215"/>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288456"/>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8" name="TextBox 7">
            <a:extLst>
              <a:ext uri="{FF2B5EF4-FFF2-40B4-BE49-F238E27FC236}">
                <a16:creationId xmlns:a16="http://schemas.microsoft.com/office/drawing/2014/main" id="{2238C59D-2BDD-120F-94C9-C16B9A14348F}"/>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pic>
        <p:nvPicPr>
          <p:cNvPr id="10" name="Audio 9">
            <a:hlinkClick r:id="" action="ppaction://media"/>
            <a:extLst>
              <a:ext uri="{FF2B5EF4-FFF2-40B4-BE49-F238E27FC236}">
                <a16:creationId xmlns:a16="http://schemas.microsoft.com/office/drawing/2014/main" id="{D54AAADF-F300-FE9A-F571-C14B603C406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18072167"/>
      </p:ext>
    </p:extLst>
  </p:cSld>
  <p:clrMapOvr>
    <a:masterClrMapping/>
  </p:clrMapOvr>
  <mc:AlternateContent xmlns:mc="http://schemas.openxmlformats.org/markup-compatibility/2006">
    <mc:Choice xmlns:p14="http://schemas.microsoft.com/office/powerpoint/2010/main" Requires="p14">
      <p:transition spd="slow" p14:dur="2000" advTm="23723"/>
    </mc:Choice>
    <mc:Fallback>
      <p:transition spd="slow" advTm="237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0" nodeType="clickEffect">
                                  <p:stCondLst>
                                    <p:cond delay="0"/>
                                  </p:stCondLst>
                                  <p:childTnLst>
                                    <p:animEffect transition="out" filter="fade">
                                      <p:cBhvr>
                                        <p:cTn id="10" dur="500"/>
                                        <p:tgtEl>
                                          <p:spTgt spid="4"/>
                                        </p:tgtEl>
                                      </p:cBhvr>
                                    </p:animEffect>
                                    <p:set>
                                      <p:cBhvr>
                                        <p:cTn id="11" dur="1" fill="hold">
                                          <p:stCondLst>
                                            <p:cond delay="499"/>
                                          </p:stCondLst>
                                        </p:cTn>
                                        <p:tgtEl>
                                          <p:spTgt spid="4"/>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80">
                                          <p:stCondLst>
                                            <p:cond delay="0"/>
                                          </p:stCondLst>
                                        </p:cTn>
                                        <p:tgtEl>
                                          <p:spTgt spid="6"/>
                                        </p:tgtEl>
                                      </p:cBhvr>
                                    </p:animEffect>
                                    <p:anim calcmode="lin" valueType="num">
                                      <p:cBhvr>
                                        <p:cTn id="17"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2" dur="26">
                                          <p:stCondLst>
                                            <p:cond delay="650"/>
                                          </p:stCondLst>
                                        </p:cTn>
                                        <p:tgtEl>
                                          <p:spTgt spid="6"/>
                                        </p:tgtEl>
                                      </p:cBhvr>
                                      <p:to x="100000" y="60000"/>
                                    </p:animScale>
                                    <p:animScale>
                                      <p:cBhvr>
                                        <p:cTn id="23" dur="166" decel="50000">
                                          <p:stCondLst>
                                            <p:cond delay="676"/>
                                          </p:stCondLst>
                                        </p:cTn>
                                        <p:tgtEl>
                                          <p:spTgt spid="6"/>
                                        </p:tgtEl>
                                      </p:cBhvr>
                                      <p:to x="100000" y="100000"/>
                                    </p:animScale>
                                    <p:animScale>
                                      <p:cBhvr>
                                        <p:cTn id="24" dur="26">
                                          <p:stCondLst>
                                            <p:cond delay="1312"/>
                                          </p:stCondLst>
                                        </p:cTn>
                                        <p:tgtEl>
                                          <p:spTgt spid="6"/>
                                        </p:tgtEl>
                                      </p:cBhvr>
                                      <p:to x="100000" y="80000"/>
                                    </p:animScale>
                                    <p:animScale>
                                      <p:cBhvr>
                                        <p:cTn id="25" dur="166" decel="50000">
                                          <p:stCondLst>
                                            <p:cond delay="1338"/>
                                          </p:stCondLst>
                                        </p:cTn>
                                        <p:tgtEl>
                                          <p:spTgt spid="6"/>
                                        </p:tgtEl>
                                      </p:cBhvr>
                                      <p:to x="100000" y="100000"/>
                                    </p:animScale>
                                    <p:animScale>
                                      <p:cBhvr>
                                        <p:cTn id="26" dur="26">
                                          <p:stCondLst>
                                            <p:cond delay="1642"/>
                                          </p:stCondLst>
                                        </p:cTn>
                                        <p:tgtEl>
                                          <p:spTgt spid="6"/>
                                        </p:tgtEl>
                                      </p:cBhvr>
                                      <p:to x="100000" y="90000"/>
                                    </p:animScale>
                                    <p:animScale>
                                      <p:cBhvr>
                                        <p:cTn id="27" dur="166" decel="50000">
                                          <p:stCondLst>
                                            <p:cond delay="1668"/>
                                          </p:stCondLst>
                                        </p:cTn>
                                        <p:tgtEl>
                                          <p:spTgt spid="6"/>
                                        </p:tgtEl>
                                      </p:cBhvr>
                                      <p:to x="100000" y="100000"/>
                                    </p:animScale>
                                    <p:animScale>
                                      <p:cBhvr>
                                        <p:cTn id="28" dur="26">
                                          <p:stCondLst>
                                            <p:cond delay="1808"/>
                                          </p:stCondLst>
                                        </p:cTn>
                                        <p:tgtEl>
                                          <p:spTgt spid="6"/>
                                        </p:tgtEl>
                                      </p:cBhvr>
                                      <p:to x="100000" y="95000"/>
                                    </p:animScale>
                                    <p:animScale>
                                      <p:cBhvr>
                                        <p:cTn id="29" dur="166" decel="50000">
                                          <p:stCondLst>
                                            <p:cond delay="1834"/>
                                          </p:stCondLst>
                                        </p:cTn>
                                        <p:tgtEl>
                                          <p:spTgt spid="6"/>
                                        </p:tgtEl>
                                      </p:cBhvr>
                                      <p:to x="100000" y="100000"/>
                                    </p:animScale>
                                  </p:childTnLst>
                                </p:cTn>
                              </p:par>
                              <p:par>
                                <p:cTn id="30" presetID="1"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10"/>
                </p:tgtEl>
              </p:cMediaNode>
            </p:audio>
          </p:childTnLst>
        </p:cTn>
      </p:par>
    </p:tnLst>
    <p:bldLst>
      <p:bldP spid="4"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‘Drop 6 counters’ with a </a:t>
            </a:r>
            <a:r>
              <a:rPr lang="en-US" sz="2800" kern="0" dirty="0">
                <a:solidFill>
                  <a:schemeClr val="accent4">
                    <a:lumMod val="65000"/>
                    <a:lumOff val="35000"/>
                  </a:schemeClr>
                </a:solidFill>
                <a:latin typeface="Century Gothic" panose="020B0502020202020204" pitchFamily="34" charset="0"/>
              </a:rPr>
              <a:t>grown up</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How quickly can you say what you see?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A032AC91-F7AE-B995-D2B0-93C513328CBB}"/>
              </a:ext>
            </a:extLst>
          </p:cNvPr>
          <p:cNvPicPr>
            <a:picLocks noChangeAspect="1"/>
          </p:cNvPicPr>
          <p:nvPr/>
        </p:nvPicPr>
        <p:blipFill rotWithShape="1">
          <a:blip r:embed="rId5">
            <a:extLst>
              <a:ext uri="{28A0092B-C50C-407E-A947-70E740481C1C}">
                <a14:useLocalDpi xmlns:a14="http://schemas.microsoft.com/office/drawing/2010/main" val="0"/>
              </a:ext>
            </a:extLst>
          </a:blip>
          <a:srcRect l="42729" t="39751" r="50803" b="40311"/>
          <a:stretch/>
        </p:blipFill>
        <p:spPr>
          <a:xfrm>
            <a:off x="9252984" y="2087197"/>
            <a:ext cx="1933248" cy="4271528"/>
          </a:xfrm>
          <a:prstGeom prst="rect">
            <a:avLst/>
          </a:prstGeom>
        </p:spPr>
      </p:pic>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5">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0" name="Speech Bubble: Rectangle with Corners Rounded 9">
            <a:extLst>
              <a:ext uri="{FF2B5EF4-FFF2-40B4-BE49-F238E27FC236}">
                <a16:creationId xmlns:a16="http://schemas.microsoft.com/office/drawing/2014/main" id="{BAAF94D2-A69A-F35D-C8E5-5E19198FC63B}"/>
              </a:ext>
            </a:extLst>
          </p:cNvPr>
          <p:cNvSpPr/>
          <p:nvPr/>
        </p:nvSpPr>
        <p:spPr>
          <a:xfrm>
            <a:off x="5890312" y="1061924"/>
            <a:ext cx="4594783"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 4 and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4 and 2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
        <p:nvSpPr>
          <p:cNvPr id="11" name="TextBox 10">
            <a:extLst>
              <a:ext uri="{FF2B5EF4-FFF2-40B4-BE49-F238E27FC236}">
                <a16:creationId xmlns:a16="http://schemas.microsoft.com/office/drawing/2014/main" id="{A292E577-1948-5834-34D4-3E5728144B51}"/>
              </a:ext>
            </a:extLst>
          </p:cNvPr>
          <p:cNvSpPr txBox="1"/>
          <p:nvPr/>
        </p:nvSpPr>
        <p:spPr>
          <a:xfrm>
            <a:off x="3474772" y="5490474"/>
            <a:ext cx="4831080"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2C13B578-1441-3287-B37F-14F47E4D8688}"/>
              </a:ext>
            </a:extLst>
          </p:cNvPr>
          <p:cNvPicPr>
            <a:picLocks noChangeAspect="1"/>
          </p:cNvPicPr>
          <p:nvPr/>
        </p:nvPicPr>
        <p:blipFill rotWithShape="1">
          <a:blip r:embed="rId6"/>
          <a:srcRect r="81420" b="50000"/>
          <a:stretch/>
        </p:blipFill>
        <p:spPr>
          <a:xfrm>
            <a:off x="5004552" y="-899585"/>
            <a:ext cx="885760" cy="899585"/>
          </a:xfrm>
          <a:prstGeom prst="rect">
            <a:avLst/>
          </a:prstGeom>
        </p:spPr>
      </p:pic>
      <p:pic>
        <p:nvPicPr>
          <p:cNvPr id="4" name="Picture 3">
            <a:extLst>
              <a:ext uri="{FF2B5EF4-FFF2-40B4-BE49-F238E27FC236}">
                <a16:creationId xmlns:a16="http://schemas.microsoft.com/office/drawing/2014/main" id="{1FA17891-E8F0-731B-229F-A928846A4CE1}"/>
              </a:ext>
            </a:extLst>
          </p:cNvPr>
          <p:cNvPicPr>
            <a:picLocks noChangeAspect="1"/>
          </p:cNvPicPr>
          <p:nvPr/>
        </p:nvPicPr>
        <p:blipFill rotWithShape="1">
          <a:blip r:embed="rId6"/>
          <a:srcRect l="80540" b="50000"/>
          <a:stretch/>
        </p:blipFill>
        <p:spPr>
          <a:xfrm>
            <a:off x="2700852" y="-949922"/>
            <a:ext cx="979608" cy="949922"/>
          </a:xfrm>
          <a:prstGeom prst="rect">
            <a:avLst/>
          </a:prstGeom>
        </p:spPr>
      </p:pic>
      <p:pic>
        <p:nvPicPr>
          <p:cNvPr id="13" name="Picture 12">
            <a:extLst>
              <a:ext uri="{FF2B5EF4-FFF2-40B4-BE49-F238E27FC236}">
                <a16:creationId xmlns:a16="http://schemas.microsoft.com/office/drawing/2014/main" id="{5482A3EC-8E73-0878-3BEB-4D97896EB74E}"/>
              </a:ext>
            </a:extLst>
          </p:cNvPr>
          <p:cNvPicPr>
            <a:picLocks noChangeAspect="1"/>
          </p:cNvPicPr>
          <p:nvPr/>
        </p:nvPicPr>
        <p:blipFill rotWithShape="1">
          <a:blip r:embed="rId6"/>
          <a:srcRect l="80540" b="50000"/>
          <a:stretch/>
        </p:blipFill>
        <p:spPr>
          <a:xfrm>
            <a:off x="3776361" y="-981930"/>
            <a:ext cx="979608" cy="949922"/>
          </a:xfrm>
          <a:prstGeom prst="rect">
            <a:avLst/>
          </a:prstGeom>
        </p:spPr>
      </p:pic>
      <p:pic>
        <p:nvPicPr>
          <p:cNvPr id="14" name="Picture 13">
            <a:extLst>
              <a:ext uri="{FF2B5EF4-FFF2-40B4-BE49-F238E27FC236}">
                <a16:creationId xmlns:a16="http://schemas.microsoft.com/office/drawing/2014/main" id="{A88FD3C4-CDE1-F59A-13C0-0B99F2518FE7}"/>
              </a:ext>
            </a:extLst>
          </p:cNvPr>
          <p:cNvPicPr>
            <a:picLocks noChangeAspect="1"/>
          </p:cNvPicPr>
          <p:nvPr/>
        </p:nvPicPr>
        <p:blipFill rotWithShape="1">
          <a:blip r:embed="rId6"/>
          <a:srcRect l="80540" b="50000"/>
          <a:stretch/>
        </p:blipFill>
        <p:spPr>
          <a:xfrm>
            <a:off x="1644920" y="-981930"/>
            <a:ext cx="979608" cy="949922"/>
          </a:xfrm>
          <a:prstGeom prst="rect">
            <a:avLst/>
          </a:prstGeom>
        </p:spPr>
      </p:pic>
      <p:pic>
        <p:nvPicPr>
          <p:cNvPr id="15" name="Picture 14">
            <a:extLst>
              <a:ext uri="{FF2B5EF4-FFF2-40B4-BE49-F238E27FC236}">
                <a16:creationId xmlns:a16="http://schemas.microsoft.com/office/drawing/2014/main" id="{45552010-3C69-D2D2-F97F-6ADEC762471A}"/>
              </a:ext>
            </a:extLst>
          </p:cNvPr>
          <p:cNvPicPr>
            <a:picLocks noChangeAspect="1"/>
          </p:cNvPicPr>
          <p:nvPr/>
        </p:nvPicPr>
        <p:blipFill rotWithShape="1">
          <a:blip r:embed="rId6"/>
          <a:srcRect l="80540" b="50000"/>
          <a:stretch/>
        </p:blipFill>
        <p:spPr>
          <a:xfrm>
            <a:off x="551636" y="-981930"/>
            <a:ext cx="979608" cy="949922"/>
          </a:xfrm>
          <a:prstGeom prst="rect">
            <a:avLst/>
          </a:prstGeom>
        </p:spPr>
      </p:pic>
      <p:pic>
        <p:nvPicPr>
          <p:cNvPr id="16" name="Picture 15">
            <a:extLst>
              <a:ext uri="{FF2B5EF4-FFF2-40B4-BE49-F238E27FC236}">
                <a16:creationId xmlns:a16="http://schemas.microsoft.com/office/drawing/2014/main" id="{FB99F18E-0F5F-E5CE-003F-98D5C12C4B4E}"/>
              </a:ext>
            </a:extLst>
          </p:cNvPr>
          <p:cNvPicPr>
            <a:picLocks noChangeAspect="1"/>
          </p:cNvPicPr>
          <p:nvPr/>
        </p:nvPicPr>
        <p:blipFill rotWithShape="1">
          <a:blip r:embed="rId6"/>
          <a:srcRect r="81420" b="50000"/>
          <a:stretch/>
        </p:blipFill>
        <p:spPr>
          <a:xfrm>
            <a:off x="6096000" y="-888334"/>
            <a:ext cx="885760" cy="899585"/>
          </a:xfrm>
          <a:prstGeom prst="rect">
            <a:avLst/>
          </a:prstGeom>
        </p:spPr>
      </p:pic>
      <p:pic>
        <p:nvPicPr>
          <p:cNvPr id="12" name="Audio 11">
            <a:hlinkClick r:id="" action="ppaction://media"/>
            <a:extLst>
              <a:ext uri="{FF2B5EF4-FFF2-40B4-BE49-F238E27FC236}">
                <a16:creationId xmlns:a16="http://schemas.microsoft.com/office/drawing/2014/main" id="{6CCCE836-CA15-C74F-7794-A94CEC51CD43}"/>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7210159"/>
      </p:ext>
    </p:extLst>
  </p:cSld>
  <p:clrMapOvr>
    <a:masterClrMapping/>
  </p:clrMapOvr>
  <mc:AlternateContent xmlns:mc="http://schemas.openxmlformats.org/markup-compatibility/2006">
    <mc:Choice xmlns:p14="http://schemas.microsoft.com/office/powerpoint/2010/main" Requires="p14">
      <p:transition spd="slow" p14:dur="2000" advTm="18365"/>
    </mc:Choice>
    <mc:Fallback>
      <p:transition spd="slow" advTm="183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par>
                          <p:cTn id="15" fill="hold">
                            <p:stCondLst>
                              <p:cond delay="0"/>
                            </p:stCondLst>
                            <p:childTnLst>
                              <p:par>
                                <p:cTn id="16" presetID="42" presetClass="path" presetSubtype="0" accel="50000" decel="50000" fill="hold" nodeType="afterEffect">
                                  <p:stCondLst>
                                    <p:cond delay="0"/>
                                  </p:stCondLst>
                                  <p:childTnLst>
                                    <p:animMotion origin="layout" path="M 3.33333E-6 2.59259E-6 L 0.2625 0.59467 " pathEditMode="relative" rAng="0" ptsTypes="AA">
                                      <p:cBhvr>
                                        <p:cTn id="17" dur="2000" fill="hold"/>
                                        <p:tgtEl>
                                          <p:spTgt spid="15"/>
                                        </p:tgtEl>
                                        <p:attrNameLst>
                                          <p:attrName>ppt_x</p:attrName>
                                          <p:attrName>ppt_y</p:attrName>
                                        </p:attrNameLst>
                                      </p:cBhvr>
                                      <p:rCtr x="13125" y="29722"/>
                                    </p:animMotion>
                                  </p:childTnLst>
                                </p:cTn>
                              </p:par>
                              <p:par>
                                <p:cTn id="18" presetID="42" presetClass="path" presetSubtype="0" accel="50000" decel="50000" fill="hold" nodeType="withEffect">
                                  <p:stCondLst>
                                    <p:cond delay="0"/>
                                  </p:stCondLst>
                                  <p:childTnLst>
                                    <p:animMotion origin="layout" path="M 2.77556E-17 2.59259E-6 L 0.10339 0.76227 " pathEditMode="relative" rAng="0" ptsTypes="AA">
                                      <p:cBhvr>
                                        <p:cTn id="19" dur="2000" fill="hold"/>
                                        <p:tgtEl>
                                          <p:spTgt spid="14"/>
                                        </p:tgtEl>
                                        <p:attrNameLst>
                                          <p:attrName>ppt_x</p:attrName>
                                          <p:attrName>ppt_y</p:attrName>
                                        </p:attrNameLst>
                                      </p:cBhvr>
                                      <p:rCtr x="5169" y="38102"/>
                                    </p:animMotion>
                                  </p:childTnLst>
                                </p:cTn>
                              </p:par>
                              <p:par>
                                <p:cTn id="20" presetID="42" presetClass="path" presetSubtype="0" accel="50000" decel="50000" fill="hold" nodeType="withEffect">
                                  <p:stCondLst>
                                    <p:cond delay="0"/>
                                  </p:stCondLst>
                                  <p:childTnLst>
                                    <p:animMotion origin="layout" path="M -4.79167E-6 -7.40741E-7 L 0.02826 0.53056 " pathEditMode="relative" rAng="0" ptsTypes="AA">
                                      <p:cBhvr>
                                        <p:cTn id="21" dur="2000" fill="hold"/>
                                        <p:tgtEl>
                                          <p:spTgt spid="2"/>
                                        </p:tgtEl>
                                        <p:attrNameLst>
                                          <p:attrName>ppt_x</p:attrName>
                                          <p:attrName>ppt_y</p:attrName>
                                        </p:attrNameLst>
                                      </p:cBhvr>
                                      <p:rCtr x="1406" y="26528"/>
                                    </p:animMotion>
                                  </p:childTnLst>
                                </p:cTn>
                              </p:par>
                              <p:par>
                                <p:cTn id="22" presetID="42" presetClass="path" presetSubtype="0" accel="50000" decel="50000" fill="hold" nodeType="withEffect">
                                  <p:stCondLst>
                                    <p:cond delay="0"/>
                                  </p:stCondLst>
                                  <p:childTnLst>
                                    <p:animMotion origin="layout" path="M 1.45833E-6 2.96296E-6 L 0.15859 0.74352 " pathEditMode="relative" rAng="0" ptsTypes="AA">
                                      <p:cBhvr>
                                        <p:cTn id="23" dur="2000" fill="hold"/>
                                        <p:tgtEl>
                                          <p:spTgt spid="4"/>
                                        </p:tgtEl>
                                        <p:attrNameLst>
                                          <p:attrName>ppt_x</p:attrName>
                                          <p:attrName>ppt_y</p:attrName>
                                        </p:attrNameLst>
                                      </p:cBhvr>
                                      <p:rCtr x="7930" y="37176"/>
                                    </p:animMotion>
                                  </p:childTnLst>
                                </p:cTn>
                              </p:par>
                              <p:par>
                                <p:cTn id="24" presetID="42" presetClass="path" presetSubtype="0" accel="50000" decel="50000" fill="hold" nodeType="withEffect">
                                  <p:stCondLst>
                                    <p:cond delay="0"/>
                                  </p:stCondLst>
                                  <p:childTnLst>
                                    <p:animMotion origin="layout" path="M 0.00195 -0.00718 L 0.16706 0.71342 " pathEditMode="relative" rAng="0" ptsTypes="AA">
                                      <p:cBhvr>
                                        <p:cTn id="25" dur="2000" fill="hold"/>
                                        <p:tgtEl>
                                          <p:spTgt spid="13"/>
                                        </p:tgtEl>
                                        <p:attrNameLst>
                                          <p:attrName>ppt_x</p:attrName>
                                          <p:attrName>ppt_y</p:attrName>
                                        </p:attrNameLst>
                                      </p:cBhvr>
                                      <p:rCtr x="8255" y="36019"/>
                                    </p:animMotion>
                                  </p:childTnLst>
                                </p:cTn>
                              </p:par>
                              <p:par>
                                <p:cTn id="26" presetID="42" presetClass="path" presetSubtype="0" accel="50000" decel="50000" fill="hold" nodeType="withEffect">
                                  <p:stCondLst>
                                    <p:cond delay="0"/>
                                  </p:stCondLst>
                                  <p:childTnLst>
                                    <p:animMotion origin="layout" path="M 0.00651 -0.00579 L 0.12057 0.70208 " pathEditMode="relative" rAng="0" ptsTypes="AA">
                                      <p:cBhvr>
                                        <p:cTn id="27" dur="2000" fill="hold"/>
                                        <p:tgtEl>
                                          <p:spTgt spid="16"/>
                                        </p:tgtEl>
                                        <p:attrNameLst>
                                          <p:attrName>ppt_x</p:attrName>
                                          <p:attrName>ppt_y</p:attrName>
                                        </p:attrNameLst>
                                      </p:cBhvr>
                                      <p:rCtr x="5703" y="35394"/>
                                    </p:animMotion>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12"/>
                </p:tgtEl>
              </p:cMediaNode>
            </p:audio>
          </p:childTnLst>
        </p:cTn>
      </p:par>
    </p:tnLst>
    <p:bldLst>
      <p:bldP spid="6" grpId="0" animBg="1"/>
      <p:bldP spid="6" grpId="1"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EF60ADE-AEAD-BE3A-58E8-6CEE39F11259}"/>
              </a:ext>
            </a:extLst>
          </p:cNvPr>
          <p:cNvPicPr>
            <a:picLocks noChangeAspect="1"/>
          </p:cNvPicPr>
          <p:nvPr/>
        </p:nvPicPr>
        <p:blipFill>
          <a:blip r:embed="rId6"/>
          <a:stretch>
            <a:fillRect/>
          </a:stretch>
        </p:blipFill>
        <p:spPr>
          <a:xfrm>
            <a:off x="1090345" y="329968"/>
            <a:ext cx="9435888" cy="5492806"/>
          </a:xfrm>
          <a:prstGeom prst="rect">
            <a:avLst/>
          </a:prstGeom>
        </p:spPr>
      </p:pic>
      <p:sp>
        <p:nvSpPr>
          <p:cNvPr id="6" name="TextBox 5">
            <a:extLst>
              <a:ext uri="{FF2B5EF4-FFF2-40B4-BE49-F238E27FC236}">
                <a16:creationId xmlns:a16="http://schemas.microsoft.com/office/drawing/2014/main" id="{25BD2B1F-E964-2B5E-65C9-DBDD7E3B4EFB}"/>
              </a:ext>
            </a:extLst>
          </p:cNvPr>
          <p:cNvSpPr txBox="1"/>
          <p:nvPr/>
        </p:nvSpPr>
        <p:spPr>
          <a:xfrm>
            <a:off x="1295401" y="2062187"/>
            <a:ext cx="1611085" cy="369332"/>
          </a:xfrm>
          <a:prstGeom prst="rect">
            <a:avLst/>
          </a:prstGeom>
          <a:noFill/>
        </p:spPr>
        <p:txBody>
          <a:bodyPr wrap="square" rtlCol="0">
            <a:spAutoFit/>
          </a:bodyPr>
          <a:lstStyle/>
          <a:p>
            <a:r>
              <a:rPr lang="en-GB" b="1" dirty="0">
                <a:latin typeface="Bradley Hand ITC" panose="03070402050302030203" pitchFamily="66" charset="0"/>
              </a:rPr>
              <a:t>red   yellow</a:t>
            </a:r>
          </a:p>
        </p:txBody>
      </p:sp>
      <p:sp>
        <p:nvSpPr>
          <p:cNvPr id="7" name="Oval 6">
            <a:extLst>
              <a:ext uri="{FF2B5EF4-FFF2-40B4-BE49-F238E27FC236}">
                <a16:creationId xmlns:a16="http://schemas.microsoft.com/office/drawing/2014/main" id="{1E2B8E86-E597-22CF-1ACB-5930901A0E40}"/>
              </a:ext>
            </a:extLst>
          </p:cNvPr>
          <p:cNvSpPr/>
          <p:nvPr/>
        </p:nvSpPr>
        <p:spPr>
          <a:xfrm>
            <a:off x="1295401" y="3194957"/>
            <a:ext cx="1415143" cy="46808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CBCB564-36C3-31FD-9A4D-1248D8403D93}"/>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pic>
        <p:nvPicPr>
          <p:cNvPr id="9" name="Audio 8">
            <a:hlinkClick r:id="" action="ppaction://media"/>
            <a:extLst>
              <a:ext uri="{FF2B5EF4-FFF2-40B4-BE49-F238E27FC236}">
                <a16:creationId xmlns:a16="http://schemas.microsoft.com/office/drawing/2014/main" id="{7D3FFA1A-40E9-5A2A-9583-F598EE787D92}"/>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513922035"/>
      </p:ext>
    </p:extLst>
  </p:cSld>
  <p:clrMapOvr>
    <a:masterClrMapping/>
  </p:clrMapOvr>
  <mc:AlternateContent xmlns:mc="http://schemas.openxmlformats.org/markup-compatibility/2006">
    <mc:Choice xmlns:p14="http://schemas.microsoft.com/office/powerpoint/2010/main" Requires="p14">
      <p:transition spd="slow" p14:dur="2000" advTm="11662"/>
    </mc:Choice>
    <mc:Fallback>
      <p:transition spd="slow" advTm="116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9"/>
                </p:tgtEl>
              </p:cMediaNode>
            </p:audio>
          </p:childTnLst>
        </p:cTn>
      </p:par>
    </p:tnLst>
    <p:bldLst>
      <p:bldP spid="6"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‘Egg Box 6’ with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827681" y="1321908"/>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Use your stem sentence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strip again, this time using your egg box and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5">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2899331" y="4821003"/>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73013" y="921718"/>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Box 2">
            <a:extLst>
              <a:ext uri="{FF2B5EF4-FFF2-40B4-BE49-F238E27FC236}">
                <a16:creationId xmlns:a16="http://schemas.microsoft.com/office/drawing/2014/main" id="{D983C77E-C1D3-2CC9-4A9B-5D6D495BED25}"/>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pic>
        <p:nvPicPr>
          <p:cNvPr id="10" name="Audio 9">
            <a:hlinkClick r:id="" action="ppaction://media"/>
            <a:extLst>
              <a:ext uri="{FF2B5EF4-FFF2-40B4-BE49-F238E27FC236}">
                <a16:creationId xmlns:a16="http://schemas.microsoft.com/office/drawing/2014/main" id="{523EC93F-307F-EF8B-6505-03CDEA5B2A8A}"/>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67898408"/>
      </p:ext>
    </p:extLst>
  </p:cSld>
  <p:clrMapOvr>
    <a:masterClrMapping/>
  </p:clrMapOvr>
  <mc:AlternateContent xmlns:mc="http://schemas.openxmlformats.org/markup-compatibility/2006">
    <mc:Choice xmlns:p14="http://schemas.microsoft.com/office/powerpoint/2010/main" Requires="p14">
      <p:transition spd="slow" p14:dur="2000" advTm="10250"/>
    </mc:Choice>
    <mc:Fallback>
      <p:transition spd="slow" advTm="102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work </a:t>
            </a:r>
            <a:r>
              <a:rPr lang="en-US" sz="2800" kern="0" dirty="0">
                <a:solidFill>
                  <a:schemeClr val="accent4">
                    <a:lumMod val="65000"/>
                    <a:lumOff val="35000"/>
                  </a:schemeClr>
                </a:solidFill>
                <a:latin typeface="Century Gothic" panose="020B0502020202020204" pitchFamily="34" charset="0"/>
              </a:rPr>
              <a:t>in order</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to find the ways to make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071374"/>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3568" y="428050"/>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913649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945274" y="195517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ACBD1F1B-F87C-60ED-81AB-B0A9091A332F}"/>
              </a:ext>
            </a:extLst>
          </p:cNvPr>
          <p:cNvPicPr>
            <a:picLocks noChangeAspect="1"/>
          </p:cNvPicPr>
          <p:nvPr/>
        </p:nvPicPr>
        <p:blipFill rotWithShape="1">
          <a:blip r:embed="rId4"/>
          <a:srcRect l="80540" b="50000"/>
          <a:stretch/>
        </p:blipFill>
        <p:spPr>
          <a:xfrm>
            <a:off x="4341349" y="2260006"/>
            <a:ext cx="924198" cy="896189"/>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461064" y="226000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580781" y="226000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4341349" y="332121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531844" y="332121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722339" y="3324779"/>
            <a:ext cx="924198" cy="896189"/>
          </a:xfrm>
          <a:prstGeom prst="rect">
            <a:avLst/>
          </a:prstGeom>
        </p:spPr>
      </p:pic>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436763" y="966741"/>
            <a:ext cx="10972800" cy="518579"/>
          </a:xfrm>
        </p:spPr>
        <p:txBody>
          <a:bodyPr>
            <a:normAutofit fontScale="90000"/>
          </a:bodyPr>
          <a:lstStyle/>
          <a:p>
            <a:r>
              <a:rPr lang="en-GB" sz="3200" b="0" dirty="0"/>
              <a:t>Place all counters red side up</a:t>
            </a:r>
          </a:p>
        </p:txBody>
      </p:sp>
      <p:sp>
        <p:nvSpPr>
          <p:cNvPr id="2" name="Speech Bubble: Rectangle with Corners Rounded 1">
            <a:extLst>
              <a:ext uri="{FF2B5EF4-FFF2-40B4-BE49-F238E27FC236}">
                <a16:creationId xmlns:a16="http://schemas.microsoft.com/office/drawing/2014/main" id="{BB9B8500-EE15-7264-3CD1-88801088FE98}"/>
              </a:ext>
            </a:extLst>
          </p:cNvPr>
          <p:cNvSpPr/>
          <p:nvPr/>
        </p:nvSpPr>
        <p:spPr>
          <a:xfrm>
            <a:off x="449487" y="2307771"/>
            <a:ext cx="2483593" cy="2026897"/>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red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Speech Bubble: Rectangle with Corners Rounded 2">
            <a:extLst>
              <a:ext uri="{FF2B5EF4-FFF2-40B4-BE49-F238E27FC236}">
                <a16:creationId xmlns:a16="http://schemas.microsoft.com/office/drawing/2014/main" id="{F31AD5B2-28A0-D523-6294-A36B87019610}"/>
              </a:ext>
            </a:extLst>
          </p:cNvPr>
          <p:cNvSpPr/>
          <p:nvPr/>
        </p:nvSpPr>
        <p:spPr>
          <a:xfrm>
            <a:off x="9003269" y="2117444"/>
            <a:ext cx="2483593" cy="2026897"/>
          </a:xfrm>
          <a:prstGeom prst="wedgeRoundRectCallout">
            <a:avLst>
              <a:gd name="adj1" fmla="val 44215"/>
              <a:gd name="adj2" fmla="val 8137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yellow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2958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6772" y="2117444"/>
            <a:ext cx="924197" cy="916165"/>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106487" y="211744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247074" y="744283"/>
            <a:ext cx="10972800" cy="522127"/>
          </a:xfrm>
        </p:spPr>
        <p:txBody>
          <a:bodyPr>
            <a:normAutofit/>
          </a:bodyPr>
          <a:lstStyle/>
          <a:p>
            <a:r>
              <a:rPr lang="en-GB" sz="2800" b="0" dirty="0"/>
              <a:t>Turn over one counter at a time so you can see the yellow side</a:t>
            </a:r>
          </a:p>
        </p:txBody>
      </p:sp>
      <p:pic>
        <p:nvPicPr>
          <p:cNvPr id="2" name="Picture 1">
            <a:extLst>
              <a:ext uri="{FF2B5EF4-FFF2-40B4-BE49-F238E27FC236}">
                <a16:creationId xmlns:a16="http://schemas.microsoft.com/office/drawing/2014/main" id="{F9EAF472-9660-F559-4338-665D50FE0864}"/>
              </a:ext>
            </a:extLst>
          </p:cNvPr>
          <p:cNvPicPr>
            <a:picLocks noChangeAspect="1"/>
          </p:cNvPicPr>
          <p:nvPr/>
        </p:nvPicPr>
        <p:blipFill rotWithShape="1">
          <a:blip r:embed="rId4"/>
          <a:srcRect l="80540" b="50000"/>
          <a:stretch/>
        </p:blipFill>
        <p:spPr>
          <a:xfrm>
            <a:off x="3934861" y="2123228"/>
            <a:ext cx="924198" cy="896189"/>
          </a:xfrm>
          <a:prstGeom prst="rect">
            <a:avLst/>
          </a:prstGeom>
        </p:spPr>
      </p:pic>
      <p:sp>
        <p:nvSpPr>
          <p:cNvPr id="15" name="Speech Bubble: Rectangle with Corners Rounded 14">
            <a:extLst>
              <a:ext uri="{FF2B5EF4-FFF2-40B4-BE49-F238E27FC236}">
                <a16:creationId xmlns:a16="http://schemas.microsoft.com/office/drawing/2014/main" id="{545A44BA-BAED-3555-60D1-FA8E42A67A43}"/>
              </a:ext>
            </a:extLst>
          </p:cNvPr>
          <p:cNvSpPr/>
          <p:nvPr/>
        </p:nvSpPr>
        <p:spPr>
          <a:xfrm>
            <a:off x="7954332" y="2117444"/>
            <a:ext cx="3956336" cy="1099253"/>
          </a:xfrm>
          <a:prstGeom prst="wedgeRoundRectCallout">
            <a:avLst>
              <a:gd name="adj1" fmla="val 40894"/>
              <a:gd name="adj2" fmla="val 104807"/>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1</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and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1 and 5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Tree>
    <p:extLst>
      <p:ext uri="{BB962C8B-B14F-4D97-AF65-F5344CB8AC3E}">
        <p14:creationId xmlns:p14="http://schemas.microsoft.com/office/powerpoint/2010/main" val="3715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98175" y="2111660"/>
            <a:ext cx="924197" cy="916165"/>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AC2EADD3-1854-F16E-C450-573289CBEBF6}"/>
              </a:ext>
            </a:extLst>
          </p:cNvPr>
          <p:cNvPicPr>
            <a:picLocks noChangeAspect="1"/>
          </p:cNvPicPr>
          <p:nvPr/>
        </p:nvPicPr>
        <p:blipFill rotWithShape="1">
          <a:blip r:embed="rId4"/>
          <a:srcRect r="80540" b="48886"/>
          <a:stretch/>
        </p:blipFill>
        <p:spPr>
          <a:xfrm>
            <a:off x="5160514" y="2111660"/>
            <a:ext cx="924197" cy="916165"/>
          </a:xfrm>
          <a:prstGeom prst="rect">
            <a:avLst/>
          </a:prstGeom>
        </p:spPr>
      </p:pic>
      <p:pic>
        <p:nvPicPr>
          <p:cNvPr id="3" name="Picture 2">
            <a:extLst>
              <a:ext uri="{FF2B5EF4-FFF2-40B4-BE49-F238E27FC236}">
                <a16:creationId xmlns:a16="http://schemas.microsoft.com/office/drawing/2014/main" id="{83BFC1D3-B7E1-8B2E-06BD-8BF9FC464164}"/>
              </a:ext>
            </a:extLst>
          </p:cNvPr>
          <p:cNvPicPr>
            <a:picLocks noChangeAspect="1"/>
          </p:cNvPicPr>
          <p:nvPr/>
        </p:nvPicPr>
        <p:blipFill rotWithShape="1">
          <a:blip r:embed="rId4"/>
          <a:srcRect l="80540" b="50000"/>
          <a:stretch/>
        </p:blipFill>
        <p:spPr>
          <a:xfrm>
            <a:off x="5112256" y="2122949"/>
            <a:ext cx="924198" cy="896189"/>
          </a:xfrm>
          <a:prstGeom prst="rect">
            <a:avLst/>
          </a:prstGeom>
        </p:spPr>
      </p:pic>
    </p:spTree>
    <p:extLst>
      <p:ext uri="{BB962C8B-B14F-4D97-AF65-F5344CB8AC3E}">
        <p14:creationId xmlns:p14="http://schemas.microsoft.com/office/powerpoint/2010/main" val="1067903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4253" y="2117444"/>
            <a:ext cx="924197" cy="916165"/>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5" name="Picture 14">
            <a:extLst>
              <a:ext uri="{FF2B5EF4-FFF2-40B4-BE49-F238E27FC236}">
                <a16:creationId xmlns:a16="http://schemas.microsoft.com/office/drawing/2014/main" id="{DACFFE47-BFEA-C969-AD71-0453F20DC862}"/>
              </a:ext>
            </a:extLst>
          </p:cNvPr>
          <p:cNvPicPr>
            <a:picLocks noChangeAspect="1"/>
          </p:cNvPicPr>
          <p:nvPr/>
        </p:nvPicPr>
        <p:blipFill rotWithShape="1">
          <a:blip r:embed="rId4"/>
          <a:srcRect r="80540" b="48886"/>
          <a:stretch/>
        </p:blipFill>
        <p:spPr>
          <a:xfrm>
            <a:off x="5177267" y="2097468"/>
            <a:ext cx="924197" cy="916165"/>
          </a:xfrm>
          <a:prstGeom prst="rect">
            <a:avLst/>
          </a:prstGeom>
        </p:spPr>
      </p:pic>
      <p:pic>
        <p:nvPicPr>
          <p:cNvPr id="2" name="Picture 1">
            <a:extLst>
              <a:ext uri="{FF2B5EF4-FFF2-40B4-BE49-F238E27FC236}">
                <a16:creationId xmlns:a16="http://schemas.microsoft.com/office/drawing/2014/main" id="{E9557C77-2B34-83AA-CFBA-D9C4EB918068}"/>
              </a:ext>
            </a:extLst>
          </p:cNvPr>
          <p:cNvPicPr>
            <a:picLocks noChangeAspect="1"/>
          </p:cNvPicPr>
          <p:nvPr/>
        </p:nvPicPr>
        <p:blipFill rotWithShape="1">
          <a:blip r:embed="rId4"/>
          <a:srcRect r="80540" b="48886"/>
          <a:stretch/>
        </p:blipFill>
        <p:spPr>
          <a:xfrm>
            <a:off x="6367762" y="2103218"/>
            <a:ext cx="924197" cy="916165"/>
          </a:xfrm>
          <a:prstGeom prst="rect">
            <a:avLst/>
          </a:prstGeom>
        </p:spPr>
      </p:pic>
      <p:pic>
        <p:nvPicPr>
          <p:cNvPr id="3" name="Picture 2">
            <a:extLst>
              <a:ext uri="{FF2B5EF4-FFF2-40B4-BE49-F238E27FC236}">
                <a16:creationId xmlns:a16="http://schemas.microsoft.com/office/drawing/2014/main" id="{E8404BAA-5043-8E7F-52CD-2A2DA7ABBF93}"/>
              </a:ext>
            </a:extLst>
          </p:cNvPr>
          <p:cNvPicPr>
            <a:picLocks noChangeAspect="1"/>
          </p:cNvPicPr>
          <p:nvPr/>
        </p:nvPicPr>
        <p:blipFill rotWithShape="1">
          <a:blip r:embed="rId4"/>
          <a:srcRect l="80540" b="50000"/>
          <a:stretch/>
        </p:blipFill>
        <p:spPr>
          <a:xfrm>
            <a:off x="6298494" y="2097468"/>
            <a:ext cx="924198" cy="896189"/>
          </a:xfrm>
          <a:prstGeom prst="rect">
            <a:avLst/>
          </a:prstGeom>
        </p:spPr>
      </p:pic>
    </p:spTree>
    <p:extLst>
      <p:ext uri="{BB962C8B-B14F-4D97-AF65-F5344CB8AC3E}">
        <p14:creationId xmlns:p14="http://schemas.microsoft.com/office/powerpoint/2010/main" val="307935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2416963" y="348749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19517" y="790585"/>
            <a:ext cx="1198351" cy="9639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11423" y="695808"/>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48010" y="1857499"/>
            <a:ext cx="1262588" cy="65165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7" name="Picture 5">
            <a:extLst>
              <a:ext uri="{FF2B5EF4-FFF2-40B4-BE49-F238E27FC236}">
                <a16:creationId xmlns:a16="http://schemas.microsoft.com/office/drawing/2014/main" id="{DD68C74E-5C00-0D80-03EB-2A4856F39BB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42006" y="4103769"/>
            <a:ext cx="1247405"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07152" y="2938447"/>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9" name="Picture 7">
            <a:extLst>
              <a:ext uri="{FF2B5EF4-FFF2-40B4-BE49-F238E27FC236}">
                <a16:creationId xmlns:a16="http://schemas.microsoft.com/office/drawing/2014/main" id="{D30DB8D7-D891-DF16-0DE4-D2DAE21B5107}"/>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225416" y="3544044"/>
            <a:ext cx="1163310" cy="142260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itle 1">
            <a:extLst>
              <a:ext uri="{FF2B5EF4-FFF2-40B4-BE49-F238E27FC236}">
                <a16:creationId xmlns:a16="http://schemas.microsoft.com/office/drawing/2014/main" id="{E5537738-9D13-F469-1E3A-41AA63B41CFC}"/>
              </a:ext>
            </a:extLst>
          </p:cNvPr>
          <p:cNvSpPr>
            <a:spLocks noGrp="1"/>
          </p:cNvSpPr>
          <p:nvPr>
            <p:ph type="title"/>
          </p:nvPr>
        </p:nvSpPr>
        <p:spPr>
          <a:xfrm>
            <a:off x="601035" y="430660"/>
            <a:ext cx="10972800" cy="982117"/>
          </a:xfrm>
        </p:spPr>
        <p:txBody>
          <a:bodyPr/>
          <a:lstStyle/>
          <a:p>
            <a:r>
              <a:rPr lang="en-GB" dirty="0"/>
              <a:t>Play ‘Egg Box 6’ with objects</a:t>
            </a:r>
          </a:p>
        </p:txBody>
      </p:sp>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559004" y="1324804"/>
            <a:ext cx="5920711"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Gather 6 objects</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that can fit in the spaces in the egg box.</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63F53EAF-34EE-CF42-FAB8-B65D45931283}"/>
              </a:ext>
            </a:extLst>
          </p:cNvPr>
          <p:cNvSpPr txBox="1"/>
          <p:nvPr/>
        </p:nvSpPr>
        <p:spPr>
          <a:xfrm>
            <a:off x="243191" y="6358725"/>
            <a:ext cx="2000958"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4061086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794991" y="3429000"/>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0599" y="3691815"/>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36616" y="3594267"/>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7901060">
            <a:off x="2271043" y="3691816"/>
            <a:ext cx="1215409" cy="754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26656" y="4812929"/>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990599" y="89395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Put some of the objects in the egg box and hide the others</a:t>
            </a:r>
            <a:r>
              <a:rPr lang="en-US" sz="2800" kern="0" dirty="0">
                <a:solidFill>
                  <a:prstClr val="white"/>
                </a:solidFill>
                <a:latin typeface="Century Gothic" panose="020B0502020202020204" pitchFamily="34" charset="0"/>
              </a:rPr>
              <a:t>.</a:t>
            </a:r>
          </a:p>
        </p:txBody>
      </p:sp>
      <p:sp>
        <p:nvSpPr>
          <p:cNvPr id="12" name="Speech Bubble: Rectangle with Corners Rounded 11">
            <a:extLst>
              <a:ext uri="{FF2B5EF4-FFF2-40B4-BE49-F238E27FC236}">
                <a16:creationId xmlns:a16="http://schemas.microsoft.com/office/drawing/2014/main" id="{8809A78A-CB38-D61F-810A-4E49C4A7645A}"/>
              </a:ext>
            </a:extLst>
          </p:cNvPr>
          <p:cNvSpPr/>
          <p:nvPr/>
        </p:nvSpPr>
        <p:spPr>
          <a:xfrm>
            <a:off x="6185428" y="893959"/>
            <a:ext cx="3980774" cy="1416179"/>
          </a:xfrm>
          <a:prstGeom prst="wedgeRoundRectCallout">
            <a:avLst>
              <a:gd name="adj1" fmla="val 50998"/>
              <a:gd name="adj2" fmla="val 76836"/>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more to</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6">
            <a:extLst>
              <a:ext uri="{FF2B5EF4-FFF2-40B4-BE49-F238E27FC236}">
                <a16:creationId xmlns:a16="http://schemas.microsoft.com/office/drawing/2014/main" id="{4F4A319D-609E-4A8A-1400-AB547454CE2A}"/>
              </a:ext>
            </a:extLst>
          </p:cNvPr>
          <p:cNvSpPr txBox="1"/>
          <p:nvPr/>
        </p:nvSpPr>
        <p:spPr>
          <a:xfrm>
            <a:off x="6070587" y="4230031"/>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929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1513449" y="350682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09057" y="3769644"/>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55074" y="3672096"/>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45114" y="4890758"/>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1031141" y="74118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Play this again using different numbers of objects.</a:t>
            </a:r>
          </a:p>
        </p:txBody>
      </p:sp>
      <p:sp>
        <p:nvSpPr>
          <p:cNvPr id="6" name="TextBox 6">
            <a:extLst>
              <a:ext uri="{FF2B5EF4-FFF2-40B4-BE49-F238E27FC236}">
                <a16:creationId xmlns:a16="http://schemas.microsoft.com/office/drawing/2014/main" id="{F6CA680F-666B-BAF0-7BCE-16623E8C1C20}"/>
              </a:ext>
            </a:extLst>
          </p:cNvPr>
          <p:cNvSpPr txBox="1"/>
          <p:nvPr/>
        </p:nvSpPr>
        <p:spPr>
          <a:xfrm>
            <a:off x="6453359" y="4255074"/>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06019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Find pairs to 6 with dots</a:t>
            </a:r>
          </a:p>
        </p:txBody>
      </p:sp>
      <p:pic>
        <p:nvPicPr>
          <p:cNvPr id="9" name="Picture 8">
            <a:extLst>
              <a:ext uri="{FF2B5EF4-FFF2-40B4-BE49-F238E27FC236}">
                <a16:creationId xmlns:a16="http://schemas.microsoft.com/office/drawing/2014/main" id="{01C8AA8B-FCD8-D270-13BD-41447D4D43E2}"/>
              </a:ext>
            </a:extLst>
          </p:cNvPr>
          <p:cNvPicPr>
            <a:picLocks noChangeAspect="1"/>
          </p:cNvPicPr>
          <p:nvPr/>
        </p:nvPicPr>
        <p:blipFill>
          <a:blip r:embed="rId5"/>
          <a:stretch>
            <a:fillRect/>
          </a:stretch>
        </p:blipFill>
        <p:spPr>
          <a:xfrm rot="1362270">
            <a:off x="2710697" y="4307671"/>
            <a:ext cx="1282944" cy="1848949"/>
          </a:xfrm>
          <a:prstGeom prst="rect">
            <a:avLst/>
          </a:prstGeom>
        </p:spPr>
      </p:pic>
      <p:pic>
        <p:nvPicPr>
          <p:cNvPr id="13" name="Picture 12">
            <a:extLst>
              <a:ext uri="{FF2B5EF4-FFF2-40B4-BE49-F238E27FC236}">
                <a16:creationId xmlns:a16="http://schemas.microsoft.com/office/drawing/2014/main" id="{A99C8292-09A7-3938-63F0-2E79F199B8A7}"/>
              </a:ext>
            </a:extLst>
          </p:cNvPr>
          <p:cNvPicPr>
            <a:picLocks noChangeAspect="1"/>
          </p:cNvPicPr>
          <p:nvPr/>
        </p:nvPicPr>
        <p:blipFill>
          <a:blip r:embed="rId6"/>
          <a:stretch>
            <a:fillRect/>
          </a:stretch>
        </p:blipFill>
        <p:spPr>
          <a:xfrm rot="1603269">
            <a:off x="4907878" y="3016261"/>
            <a:ext cx="1308100" cy="1848949"/>
          </a:xfrm>
          <a:prstGeom prst="rect">
            <a:avLst/>
          </a:prstGeom>
        </p:spPr>
      </p:pic>
      <p:pic>
        <p:nvPicPr>
          <p:cNvPr id="15" name="Picture 14">
            <a:extLst>
              <a:ext uri="{FF2B5EF4-FFF2-40B4-BE49-F238E27FC236}">
                <a16:creationId xmlns:a16="http://schemas.microsoft.com/office/drawing/2014/main" id="{8BFCF285-C07A-3480-8D1E-923F3D10E8FC}"/>
              </a:ext>
            </a:extLst>
          </p:cNvPr>
          <p:cNvPicPr>
            <a:picLocks noChangeAspect="1"/>
          </p:cNvPicPr>
          <p:nvPr/>
        </p:nvPicPr>
        <p:blipFill>
          <a:blip r:embed="rId7"/>
          <a:stretch>
            <a:fillRect/>
          </a:stretch>
        </p:blipFill>
        <p:spPr>
          <a:xfrm rot="20277559">
            <a:off x="2231661" y="1678190"/>
            <a:ext cx="1333256" cy="1836371"/>
          </a:xfrm>
          <a:prstGeom prst="rect">
            <a:avLst/>
          </a:prstGeom>
        </p:spPr>
      </p:pic>
      <p:sp>
        <p:nvSpPr>
          <p:cNvPr id="17" name="TextBox 16">
            <a:extLst>
              <a:ext uri="{FF2B5EF4-FFF2-40B4-BE49-F238E27FC236}">
                <a16:creationId xmlns:a16="http://schemas.microsoft.com/office/drawing/2014/main" id="{A425FAE4-BA7B-75E0-E603-7C4D460F3C43}"/>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a:t>
            </a:r>
          </a:p>
        </p:txBody>
      </p:sp>
      <p:pic>
        <p:nvPicPr>
          <p:cNvPr id="20" name="Picture 19">
            <a:extLst>
              <a:ext uri="{FF2B5EF4-FFF2-40B4-BE49-F238E27FC236}">
                <a16:creationId xmlns:a16="http://schemas.microsoft.com/office/drawing/2014/main" id="{A0294F6C-77D4-3D1D-74ED-AD748CAA7909}"/>
              </a:ext>
            </a:extLst>
          </p:cNvPr>
          <p:cNvPicPr>
            <a:picLocks noChangeAspect="1"/>
          </p:cNvPicPr>
          <p:nvPr/>
        </p:nvPicPr>
        <p:blipFill>
          <a:blip r:embed="rId8"/>
          <a:stretch>
            <a:fillRect/>
          </a:stretch>
        </p:blipFill>
        <p:spPr>
          <a:xfrm>
            <a:off x="730091" y="3122804"/>
            <a:ext cx="1395894" cy="2017827"/>
          </a:xfrm>
          <a:prstGeom prst="rect">
            <a:avLst/>
          </a:prstGeom>
        </p:spPr>
      </p:pic>
      <p:pic>
        <p:nvPicPr>
          <p:cNvPr id="23" name="Picture 22">
            <a:extLst>
              <a:ext uri="{FF2B5EF4-FFF2-40B4-BE49-F238E27FC236}">
                <a16:creationId xmlns:a16="http://schemas.microsoft.com/office/drawing/2014/main" id="{09287B0C-ABB4-A646-0053-EE1291F64B2D}"/>
              </a:ext>
            </a:extLst>
          </p:cNvPr>
          <p:cNvPicPr>
            <a:picLocks noChangeAspect="1"/>
          </p:cNvPicPr>
          <p:nvPr/>
        </p:nvPicPr>
        <p:blipFill>
          <a:blip r:embed="rId9"/>
          <a:stretch>
            <a:fillRect/>
          </a:stretch>
        </p:blipFill>
        <p:spPr>
          <a:xfrm>
            <a:off x="6475534" y="4219754"/>
            <a:ext cx="1295334" cy="1923375"/>
          </a:xfrm>
          <a:prstGeom prst="rect">
            <a:avLst/>
          </a:prstGeom>
        </p:spPr>
      </p:pic>
      <p:sp>
        <p:nvSpPr>
          <p:cNvPr id="3" name="Speech Bubble: Rectangle with Corners Rounded 2">
            <a:extLst>
              <a:ext uri="{FF2B5EF4-FFF2-40B4-BE49-F238E27FC236}">
                <a16:creationId xmlns:a16="http://schemas.microsoft.com/office/drawing/2014/main" id="{F6EB5956-4A37-D1DC-9A6F-42858B8DEAD1}"/>
              </a:ext>
            </a:extLst>
          </p:cNvPr>
          <p:cNvSpPr/>
          <p:nvPr/>
        </p:nvSpPr>
        <p:spPr>
          <a:xfrm>
            <a:off x="3620823" y="1061035"/>
            <a:ext cx="6750755"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Cut out the cards and place them face UP on the table in front of you.</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4" name="Picture 3">
            <a:extLst>
              <a:ext uri="{FF2B5EF4-FFF2-40B4-BE49-F238E27FC236}">
                <a16:creationId xmlns:a16="http://schemas.microsoft.com/office/drawing/2014/main" id="{645241F5-5313-605A-4A7C-DDB60E30FAD4}"/>
              </a:ext>
            </a:extLst>
          </p:cNvPr>
          <p:cNvPicPr>
            <a:picLocks noChangeAspect="1"/>
          </p:cNvPicPr>
          <p:nvPr/>
        </p:nvPicPr>
        <p:blipFill rotWithShape="1">
          <a:blip r:embed="rId10">
            <a:extLst>
              <a:ext uri="{28A0092B-C50C-407E-A947-70E740481C1C}">
                <a14:useLocalDpi xmlns:a14="http://schemas.microsoft.com/office/drawing/2010/main" val="0"/>
              </a:ext>
            </a:extLst>
          </a:blip>
          <a:srcRect l="33943" t="39751" r="57851" b="40311"/>
          <a:stretch/>
        </p:blipFill>
        <p:spPr>
          <a:xfrm>
            <a:off x="9458188" y="1683356"/>
            <a:ext cx="2592279" cy="4514757"/>
          </a:xfrm>
          <a:prstGeom prst="rect">
            <a:avLst/>
          </a:prstGeom>
        </p:spPr>
      </p:pic>
      <p:pic>
        <p:nvPicPr>
          <p:cNvPr id="7" name="Audio 6">
            <a:hlinkClick r:id="" action="ppaction://media"/>
            <a:extLst>
              <a:ext uri="{FF2B5EF4-FFF2-40B4-BE49-F238E27FC236}">
                <a16:creationId xmlns:a16="http://schemas.microsoft.com/office/drawing/2014/main" id="{3D73CA93-B6AC-8447-27C1-E04A877978D5}"/>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20013110"/>
      </p:ext>
    </p:extLst>
  </p:cSld>
  <p:clrMapOvr>
    <a:masterClrMapping/>
  </p:clrMapOvr>
  <mc:AlternateContent xmlns:mc="http://schemas.openxmlformats.org/markup-compatibility/2006">
    <mc:Choice xmlns:p14="http://schemas.microsoft.com/office/powerpoint/2010/main" Requires="p14">
      <p:transition spd="slow" p14:dur="2000" advTm="11893"/>
    </mc:Choice>
    <mc:Fallback>
      <p:transition spd="slow" advTm="118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7"/>
                </p:tgtEl>
              </p:cMediaNode>
            </p:audio>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6346942"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a:t>
            </a:r>
            <a:r>
              <a:rPr kumimoji="0" lang="en-US" sz="2800" b="0" i="0" u="none" strike="noStrike" kern="0" cap="none" spc="0" normalizeH="0" baseline="0" noProof="0" dirty="0" err="1">
                <a:ln>
                  <a:noFill/>
                </a:ln>
                <a:solidFill>
                  <a:schemeClr val="accent4">
                    <a:lumMod val="65000"/>
                    <a:lumOff val="35000"/>
                  </a:schemeClr>
                </a:solidFill>
                <a:effectLst/>
                <a:uLnTx/>
                <a:uFillTx/>
                <a:latin typeface="Century Gothic" panose="020B0502020202020204" pitchFamily="34" charset="0"/>
                <a:ea typeface="+mn-ea"/>
                <a:cs typeface="+mn-cs"/>
              </a:rPr>
              <a:t>practise</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remembering the ways that 6 can be made.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2" name="Title 1">
            <a:extLst>
              <a:ext uri="{FF2B5EF4-FFF2-40B4-BE49-F238E27FC236}">
                <a16:creationId xmlns:a16="http://schemas.microsoft.com/office/drawing/2014/main" id="{8C93FB6C-E3E6-66D5-C4A9-101399B4B9D4}"/>
              </a:ext>
            </a:extLst>
          </p:cNvPr>
          <p:cNvSpPr>
            <a:spLocks noGrp="1"/>
          </p:cNvSpPr>
          <p:nvPr>
            <p:ph type="title"/>
          </p:nvPr>
        </p:nvSpPr>
        <p:spPr>
          <a:xfrm>
            <a:off x="601035" y="430660"/>
            <a:ext cx="10972800" cy="982117"/>
          </a:xfrm>
        </p:spPr>
        <p:txBody>
          <a:bodyPr/>
          <a:lstStyle/>
          <a:p>
            <a:r>
              <a:rPr lang="en-GB" dirty="0"/>
              <a:t>Play: ‘Find pairs to 6’ with dot cards</a:t>
            </a:r>
          </a:p>
        </p:txBody>
      </p:sp>
      <p:sp>
        <p:nvSpPr>
          <p:cNvPr id="2" name="TextBox 1">
            <a:extLst>
              <a:ext uri="{FF2B5EF4-FFF2-40B4-BE49-F238E27FC236}">
                <a16:creationId xmlns:a16="http://schemas.microsoft.com/office/drawing/2014/main" id="{291D4CA0-E1EB-2622-2B89-F260CD9C7BF8}"/>
              </a:ext>
            </a:extLst>
          </p:cNvPr>
          <p:cNvSpPr txBox="1"/>
          <p:nvPr/>
        </p:nvSpPr>
        <p:spPr>
          <a:xfrm>
            <a:off x="243191" y="6358725"/>
            <a:ext cx="200095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a:t>
            </a:r>
          </a:p>
        </p:txBody>
      </p:sp>
      <p:pic>
        <p:nvPicPr>
          <p:cNvPr id="3" name="Picture 2">
            <a:extLst>
              <a:ext uri="{FF2B5EF4-FFF2-40B4-BE49-F238E27FC236}">
                <a16:creationId xmlns:a16="http://schemas.microsoft.com/office/drawing/2014/main" id="{7E6B5379-7DD0-EFB0-A495-F7FD33B542DD}"/>
              </a:ext>
            </a:extLst>
          </p:cNvPr>
          <p:cNvPicPr>
            <a:picLocks noChangeAspect="1"/>
          </p:cNvPicPr>
          <p:nvPr/>
        </p:nvPicPr>
        <p:blipFill>
          <a:blip r:embed="rId4"/>
          <a:stretch>
            <a:fillRect/>
          </a:stretch>
        </p:blipFill>
        <p:spPr>
          <a:xfrm rot="1362270">
            <a:off x="3997841" y="5138569"/>
            <a:ext cx="816543" cy="1176783"/>
          </a:xfrm>
          <a:prstGeom prst="rect">
            <a:avLst/>
          </a:prstGeom>
        </p:spPr>
      </p:pic>
      <p:pic>
        <p:nvPicPr>
          <p:cNvPr id="4" name="Picture 3">
            <a:extLst>
              <a:ext uri="{FF2B5EF4-FFF2-40B4-BE49-F238E27FC236}">
                <a16:creationId xmlns:a16="http://schemas.microsoft.com/office/drawing/2014/main" id="{F0BCFB88-FF1E-CB10-760E-F8EE49E23139}"/>
              </a:ext>
            </a:extLst>
          </p:cNvPr>
          <p:cNvPicPr>
            <a:picLocks noChangeAspect="1"/>
          </p:cNvPicPr>
          <p:nvPr/>
        </p:nvPicPr>
        <p:blipFill>
          <a:blip r:embed="rId5"/>
          <a:stretch>
            <a:fillRect/>
          </a:stretch>
        </p:blipFill>
        <p:spPr>
          <a:xfrm rot="1603269">
            <a:off x="6765872" y="5126216"/>
            <a:ext cx="832554" cy="1176783"/>
          </a:xfrm>
          <a:prstGeom prst="rect">
            <a:avLst/>
          </a:prstGeom>
        </p:spPr>
      </p:pic>
      <p:pic>
        <p:nvPicPr>
          <p:cNvPr id="5" name="Picture 4">
            <a:extLst>
              <a:ext uri="{FF2B5EF4-FFF2-40B4-BE49-F238E27FC236}">
                <a16:creationId xmlns:a16="http://schemas.microsoft.com/office/drawing/2014/main" id="{B063C233-3748-D145-BFAA-6E425E75BA16}"/>
              </a:ext>
            </a:extLst>
          </p:cNvPr>
          <p:cNvPicPr>
            <a:picLocks noChangeAspect="1"/>
          </p:cNvPicPr>
          <p:nvPr/>
        </p:nvPicPr>
        <p:blipFill>
          <a:blip r:embed="rId6"/>
          <a:stretch>
            <a:fillRect/>
          </a:stretch>
        </p:blipFill>
        <p:spPr>
          <a:xfrm rot="20277559">
            <a:off x="7328253" y="3196055"/>
            <a:ext cx="848564" cy="1168777"/>
          </a:xfrm>
          <a:prstGeom prst="rect">
            <a:avLst/>
          </a:prstGeom>
        </p:spPr>
      </p:pic>
      <p:pic>
        <p:nvPicPr>
          <p:cNvPr id="7" name="Picture 6">
            <a:extLst>
              <a:ext uri="{FF2B5EF4-FFF2-40B4-BE49-F238E27FC236}">
                <a16:creationId xmlns:a16="http://schemas.microsoft.com/office/drawing/2014/main" id="{BAF9B02A-3334-8D47-095C-6B113DE0238A}"/>
              </a:ext>
            </a:extLst>
          </p:cNvPr>
          <p:cNvPicPr>
            <a:picLocks noChangeAspect="1"/>
          </p:cNvPicPr>
          <p:nvPr/>
        </p:nvPicPr>
        <p:blipFill>
          <a:blip r:embed="rId7"/>
          <a:stretch>
            <a:fillRect/>
          </a:stretch>
        </p:blipFill>
        <p:spPr>
          <a:xfrm>
            <a:off x="3802372" y="3138311"/>
            <a:ext cx="888431" cy="1284267"/>
          </a:xfrm>
          <a:prstGeom prst="rect">
            <a:avLst/>
          </a:prstGeom>
        </p:spPr>
      </p:pic>
      <p:pic>
        <p:nvPicPr>
          <p:cNvPr id="11" name="Picture 10">
            <a:extLst>
              <a:ext uri="{FF2B5EF4-FFF2-40B4-BE49-F238E27FC236}">
                <a16:creationId xmlns:a16="http://schemas.microsoft.com/office/drawing/2014/main" id="{F8293A7E-671C-3AD4-04F5-0A3948F43E9F}"/>
              </a:ext>
            </a:extLst>
          </p:cNvPr>
          <p:cNvPicPr>
            <a:picLocks noChangeAspect="1"/>
          </p:cNvPicPr>
          <p:nvPr/>
        </p:nvPicPr>
        <p:blipFill>
          <a:blip r:embed="rId8"/>
          <a:stretch>
            <a:fillRect/>
          </a:stretch>
        </p:blipFill>
        <p:spPr>
          <a:xfrm>
            <a:off x="5420509" y="3632130"/>
            <a:ext cx="824429" cy="1224152"/>
          </a:xfrm>
          <a:prstGeom prst="rect">
            <a:avLst/>
          </a:prstGeom>
        </p:spPr>
      </p:pic>
    </p:spTree>
    <p:extLst>
      <p:ext uri="{BB962C8B-B14F-4D97-AF65-F5344CB8AC3E}">
        <p14:creationId xmlns:p14="http://schemas.microsoft.com/office/powerpoint/2010/main" val="425281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571BFC-BBAA-39C5-ACCF-1258295780EA}"/>
              </a:ext>
            </a:extLst>
          </p:cNvPr>
          <p:cNvPicPr>
            <a:picLocks noChangeAspect="1"/>
          </p:cNvPicPr>
          <p:nvPr/>
        </p:nvPicPr>
        <p:blipFill rotWithShape="1">
          <a:blip r:embed="rId3">
            <a:extLst>
              <a:ext uri="{28A0092B-C50C-407E-A947-70E740481C1C}">
                <a14:useLocalDpi xmlns:a14="http://schemas.microsoft.com/office/drawing/2010/main" val="0"/>
              </a:ext>
            </a:extLst>
          </a:blip>
          <a:srcRect l="42729" t="39751" r="50803" b="40311"/>
          <a:stretch/>
        </p:blipFill>
        <p:spPr>
          <a:xfrm>
            <a:off x="80106" y="1245945"/>
            <a:ext cx="1933248" cy="4271528"/>
          </a:xfrm>
          <a:prstGeom prst="rect">
            <a:avLst/>
          </a:prstGeom>
        </p:spPr>
      </p:pic>
      <p:sp>
        <p:nvSpPr>
          <p:cNvPr id="3" name="Speech Bubble: Rectangle with Corners Rounded 2">
            <a:extLst>
              <a:ext uri="{FF2B5EF4-FFF2-40B4-BE49-F238E27FC236}">
                <a16:creationId xmlns:a16="http://schemas.microsoft.com/office/drawing/2014/main" id="{5CA31900-9C46-AE96-596A-F7631BA1BD54}"/>
              </a:ext>
            </a:extLst>
          </p:cNvPr>
          <p:cNvSpPr/>
          <p:nvPr/>
        </p:nvSpPr>
        <p:spPr>
          <a:xfrm>
            <a:off x="1468064" y="510097"/>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Find pairs that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0" name="TextBox 9">
            <a:extLst>
              <a:ext uri="{FF2B5EF4-FFF2-40B4-BE49-F238E27FC236}">
                <a16:creationId xmlns:a16="http://schemas.microsoft.com/office/drawing/2014/main" id="{59FAB0ED-BA83-8CFE-BCCE-8CA0ED2FD45C}"/>
              </a:ext>
            </a:extLst>
          </p:cNvPr>
          <p:cNvSpPr txBox="1"/>
          <p:nvPr/>
        </p:nvSpPr>
        <p:spPr>
          <a:xfrm>
            <a:off x="7913836" y="3928995"/>
            <a:ext cx="45532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Use the stem sentence to support.</a:t>
            </a:r>
          </a:p>
        </p:txBody>
      </p:sp>
      <p:sp>
        <p:nvSpPr>
          <p:cNvPr id="11" name="TextBox 6">
            <a:extLst>
              <a:ext uri="{FF2B5EF4-FFF2-40B4-BE49-F238E27FC236}">
                <a16:creationId xmlns:a16="http://schemas.microsoft.com/office/drawing/2014/main" id="{C5C6B8CF-552D-8EAA-B7FD-192469DB98F9}"/>
              </a:ext>
            </a:extLst>
          </p:cNvPr>
          <p:cNvSpPr txBox="1"/>
          <p:nvPr/>
        </p:nvSpPr>
        <p:spPr>
          <a:xfrm>
            <a:off x="3284528" y="5517473"/>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kumimoji="0" lang="en-GB" sz="1400" b="0" i="0" u="none" strike="noStrike" kern="1200" cap="none" spc="0" normalizeH="0" baseline="0" noProof="0" dirty="0">
              <a:ln>
                <a:noFill/>
              </a:ln>
              <a:solidFill>
                <a:srgbClr val="585858"/>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00CB611E-585C-FEA7-1436-B7435A5735F9}"/>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In Week 4, children will find pairs of numbers that make 7 with dots.</a:t>
            </a:r>
          </a:p>
        </p:txBody>
      </p:sp>
      <p:pic>
        <p:nvPicPr>
          <p:cNvPr id="13" name="Picture 12">
            <a:extLst>
              <a:ext uri="{FF2B5EF4-FFF2-40B4-BE49-F238E27FC236}">
                <a16:creationId xmlns:a16="http://schemas.microsoft.com/office/drawing/2014/main" id="{247CB396-DB4A-F1E4-21AD-06289E7902CE}"/>
              </a:ext>
            </a:extLst>
          </p:cNvPr>
          <p:cNvPicPr>
            <a:picLocks noChangeAspect="1"/>
          </p:cNvPicPr>
          <p:nvPr/>
        </p:nvPicPr>
        <p:blipFill>
          <a:blip r:embed="rId4"/>
          <a:stretch>
            <a:fillRect/>
          </a:stretch>
        </p:blipFill>
        <p:spPr>
          <a:xfrm rot="1362270">
            <a:off x="1914336" y="4170062"/>
            <a:ext cx="913623" cy="1316691"/>
          </a:xfrm>
          <a:prstGeom prst="rect">
            <a:avLst/>
          </a:prstGeom>
        </p:spPr>
      </p:pic>
      <p:pic>
        <p:nvPicPr>
          <p:cNvPr id="14" name="Picture 13">
            <a:extLst>
              <a:ext uri="{FF2B5EF4-FFF2-40B4-BE49-F238E27FC236}">
                <a16:creationId xmlns:a16="http://schemas.microsoft.com/office/drawing/2014/main" id="{24EEBF85-A6C0-E1FC-1833-90AA2411E1D2}"/>
              </a:ext>
            </a:extLst>
          </p:cNvPr>
          <p:cNvPicPr>
            <a:picLocks noChangeAspect="1"/>
          </p:cNvPicPr>
          <p:nvPr/>
        </p:nvPicPr>
        <p:blipFill>
          <a:blip r:embed="rId5"/>
          <a:stretch>
            <a:fillRect/>
          </a:stretch>
        </p:blipFill>
        <p:spPr>
          <a:xfrm rot="1603269">
            <a:off x="6513640" y="3870814"/>
            <a:ext cx="931538" cy="1316692"/>
          </a:xfrm>
          <a:prstGeom prst="rect">
            <a:avLst/>
          </a:prstGeom>
        </p:spPr>
      </p:pic>
      <p:pic>
        <p:nvPicPr>
          <p:cNvPr id="15" name="Picture 14">
            <a:extLst>
              <a:ext uri="{FF2B5EF4-FFF2-40B4-BE49-F238E27FC236}">
                <a16:creationId xmlns:a16="http://schemas.microsoft.com/office/drawing/2014/main" id="{FC2BE99C-59C4-9129-CDEE-BDB5F0E76B4B}"/>
              </a:ext>
            </a:extLst>
          </p:cNvPr>
          <p:cNvPicPr>
            <a:picLocks noChangeAspect="1"/>
          </p:cNvPicPr>
          <p:nvPr/>
        </p:nvPicPr>
        <p:blipFill>
          <a:blip r:embed="rId6"/>
          <a:stretch>
            <a:fillRect/>
          </a:stretch>
        </p:blipFill>
        <p:spPr>
          <a:xfrm rot="20277559">
            <a:off x="5342007" y="2520655"/>
            <a:ext cx="949452" cy="1307735"/>
          </a:xfrm>
          <a:prstGeom prst="rect">
            <a:avLst/>
          </a:prstGeom>
        </p:spPr>
      </p:pic>
      <p:pic>
        <p:nvPicPr>
          <p:cNvPr id="16" name="Picture 15">
            <a:extLst>
              <a:ext uri="{FF2B5EF4-FFF2-40B4-BE49-F238E27FC236}">
                <a16:creationId xmlns:a16="http://schemas.microsoft.com/office/drawing/2014/main" id="{2E71DBD3-079D-BF60-6E46-EB4938D5DA82}"/>
              </a:ext>
            </a:extLst>
          </p:cNvPr>
          <p:cNvPicPr>
            <a:picLocks noChangeAspect="1"/>
          </p:cNvPicPr>
          <p:nvPr/>
        </p:nvPicPr>
        <p:blipFill>
          <a:blip r:embed="rId7"/>
          <a:stretch>
            <a:fillRect/>
          </a:stretch>
        </p:blipFill>
        <p:spPr>
          <a:xfrm>
            <a:off x="2867378" y="2741123"/>
            <a:ext cx="994058" cy="1436955"/>
          </a:xfrm>
          <a:prstGeom prst="rect">
            <a:avLst/>
          </a:prstGeom>
        </p:spPr>
      </p:pic>
      <p:pic>
        <p:nvPicPr>
          <p:cNvPr id="17" name="Picture 16">
            <a:extLst>
              <a:ext uri="{FF2B5EF4-FFF2-40B4-BE49-F238E27FC236}">
                <a16:creationId xmlns:a16="http://schemas.microsoft.com/office/drawing/2014/main" id="{A1B52131-45CF-DD59-AC8F-CAD30691C8B5}"/>
              </a:ext>
            </a:extLst>
          </p:cNvPr>
          <p:cNvPicPr>
            <a:picLocks noChangeAspect="1"/>
          </p:cNvPicPr>
          <p:nvPr/>
        </p:nvPicPr>
        <p:blipFill>
          <a:blip r:embed="rId8"/>
          <a:stretch>
            <a:fillRect/>
          </a:stretch>
        </p:blipFill>
        <p:spPr>
          <a:xfrm>
            <a:off x="4254237" y="3774447"/>
            <a:ext cx="922445" cy="1369692"/>
          </a:xfrm>
          <a:prstGeom prst="rect">
            <a:avLst/>
          </a:prstGeom>
        </p:spPr>
      </p:pic>
      <p:sp>
        <p:nvSpPr>
          <p:cNvPr id="19" name="TextBox 18">
            <a:extLst>
              <a:ext uri="{FF2B5EF4-FFF2-40B4-BE49-F238E27FC236}">
                <a16:creationId xmlns:a16="http://schemas.microsoft.com/office/drawing/2014/main" id="{E042BE25-CF33-907B-287A-7406B8EB6C82}"/>
              </a:ext>
            </a:extLst>
          </p:cNvPr>
          <p:cNvSpPr txBox="1"/>
          <p:nvPr/>
        </p:nvSpPr>
        <p:spPr>
          <a:xfrm>
            <a:off x="7279102" y="1790129"/>
            <a:ext cx="459740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One person will pick up a card, and the other person must pick up the card that will ‘make 6’.</a:t>
            </a:r>
          </a:p>
        </p:txBody>
      </p:sp>
    </p:spTree>
    <p:extLst>
      <p:ext uri="{BB962C8B-B14F-4D97-AF65-F5344CB8AC3E}">
        <p14:creationId xmlns:p14="http://schemas.microsoft.com/office/powerpoint/2010/main" val="1548277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2800" dirty="0"/>
              <a:t>Play ‘Copy my 7’</a:t>
            </a:r>
            <a:endPar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pic>
        <p:nvPicPr>
          <p:cNvPr id="4" name="Picture 3" descr="A picture containing background pattern&#10;&#10;Description automatically generated">
            <a:extLst>
              <a:ext uri="{FF2B5EF4-FFF2-40B4-BE49-F238E27FC236}">
                <a16:creationId xmlns:a16="http://schemas.microsoft.com/office/drawing/2014/main" id="{DB278E22-553C-DD43-8FDE-CF238CFF054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8245" y="2050431"/>
            <a:ext cx="4843213" cy="2314375"/>
          </a:xfrm>
          <a:prstGeom prst="rect">
            <a:avLst/>
          </a:prstGeom>
          <a:noFill/>
        </p:spPr>
      </p:pic>
      <p:pic>
        <p:nvPicPr>
          <p:cNvPr id="2" name="Picture 1" descr="A picture containing background pattern&#10;&#10;Description automatically generated">
            <a:extLst>
              <a:ext uri="{FF2B5EF4-FFF2-40B4-BE49-F238E27FC236}">
                <a16:creationId xmlns:a16="http://schemas.microsoft.com/office/drawing/2014/main" id="{BDE87E5D-4BE4-56F4-056E-1964FE6D086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20543" y="2050432"/>
            <a:ext cx="4843213" cy="2314375"/>
          </a:xfrm>
          <a:prstGeom prst="rect">
            <a:avLst/>
          </a:prstGeom>
          <a:noFill/>
        </p:spPr>
      </p:pic>
      <p:sp>
        <p:nvSpPr>
          <p:cNvPr id="3" name="Title 2">
            <a:extLst>
              <a:ext uri="{FF2B5EF4-FFF2-40B4-BE49-F238E27FC236}">
                <a16:creationId xmlns:a16="http://schemas.microsoft.com/office/drawing/2014/main" id="{233B878F-6F11-804C-2131-91C5F76F4BBE}"/>
              </a:ext>
            </a:extLst>
          </p:cNvPr>
          <p:cNvSpPr txBox="1">
            <a:spLocks/>
          </p:cNvSpPr>
          <p:nvPr/>
        </p:nvSpPr>
        <p:spPr>
          <a:xfrm>
            <a:off x="524033" y="51702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You will need two of these for this activity.</a:t>
            </a:r>
          </a:p>
        </p:txBody>
      </p:sp>
      <p:sp>
        <p:nvSpPr>
          <p:cNvPr id="5" name="TextBox 4">
            <a:extLst>
              <a:ext uri="{FF2B5EF4-FFF2-40B4-BE49-F238E27FC236}">
                <a16:creationId xmlns:a16="http://schemas.microsoft.com/office/drawing/2014/main" id="{F8CEA52B-92B6-8856-EC17-991416B136E5}"/>
              </a:ext>
            </a:extLst>
          </p:cNvPr>
          <p:cNvSpPr txBox="1"/>
          <p:nvPr/>
        </p:nvSpPr>
        <p:spPr>
          <a:xfrm>
            <a:off x="243191" y="6358725"/>
            <a:ext cx="2000958" cy="369332"/>
          </a:xfrm>
          <a:prstGeom prst="rect">
            <a:avLst/>
          </a:prstGeom>
          <a:noFill/>
        </p:spPr>
        <p:txBody>
          <a:bodyPr wrap="square" rtlCol="0">
            <a:spAutoFit/>
          </a:bodyPr>
          <a:lstStyle/>
          <a:p>
            <a:r>
              <a:rPr lang="en-GB" dirty="0"/>
              <a:t>Week 3</a:t>
            </a:r>
          </a:p>
        </p:txBody>
      </p:sp>
      <p:pic>
        <p:nvPicPr>
          <p:cNvPr id="9" name="Audio 8">
            <a:hlinkClick r:id="" action="ppaction://media"/>
            <a:extLst>
              <a:ext uri="{FF2B5EF4-FFF2-40B4-BE49-F238E27FC236}">
                <a16:creationId xmlns:a16="http://schemas.microsoft.com/office/drawing/2014/main" id="{5D6327AB-40B4-0A8B-F6FF-B949AACFD5D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7680248"/>
      </p:ext>
    </p:extLst>
  </p:cSld>
  <p:clrMapOvr>
    <a:masterClrMapping/>
  </p:clrMapOvr>
  <mc:AlternateContent xmlns:mc="http://schemas.openxmlformats.org/markup-compatibility/2006">
    <mc:Choice xmlns:p14="http://schemas.microsoft.com/office/powerpoint/2010/main" Requires="p14">
      <p:transition spd="slow" p14:dur="2000" advTm="8681"/>
    </mc:Choice>
    <mc:Fallback>
      <p:transition spd="slow" advTm="86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F2D98E1-CA05-4B8D-822F-93558FF7B068}"/>
              </a:ext>
            </a:extLst>
          </p:cNvPr>
          <p:cNvPicPr>
            <a:picLocks noChangeAspect="1"/>
          </p:cNvPicPr>
          <p:nvPr/>
        </p:nvPicPr>
        <p:blipFill>
          <a:blip r:embed="rId3"/>
          <a:stretch>
            <a:fillRect/>
          </a:stretch>
        </p:blipFill>
        <p:spPr>
          <a:xfrm>
            <a:off x="3181213" y="2420852"/>
            <a:ext cx="5829573" cy="2803696"/>
          </a:xfrm>
          <a:prstGeom prst="rect">
            <a:avLst/>
          </a:prstGeom>
        </p:spPr>
      </p:pic>
      <p:sp>
        <p:nvSpPr>
          <p:cNvPr id="2" name="Title 2">
            <a:extLst>
              <a:ext uri="{FF2B5EF4-FFF2-40B4-BE49-F238E27FC236}">
                <a16:creationId xmlns:a16="http://schemas.microsoft.com/office/drawing/2014/main" id="{1AE999CF-1AAA-CDE4-5324-B4A5052710CB}"/>
              </a:ext>
            </a:extLst>
          </p:cNvPr>
          <p:cNvSpPr txBox="1">
            <a:spLocks/>
          </p:cNvSpPr>
          <p:nvPr/>
        </p:nvSpPr>
        <p:spPr>
          <a:xfrm>
            <a:off x="358932" y="825500"/>
            <a:ext cx="11667968" cy="1181100"/>
          </a:xfrm>
          <a:prstGeom prst="rect">
            <a:avLst/>
          </a:prstGeom>
        </p:spPr>
        <p:txBody>
          <a:bodyPr vert="horz" lIns="91440" tIns="45720" rIns="91440" bIns="45720" rtlCol="0" anchor="t">
            <a:normAutofit fontScale="92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Grown-ups: make this arrangement and briefly show it to your child.</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lang="en-GB" sz="2800" b="0" dirty="0"/>
              <a:t>Children: can you copy the arrangement exactly?</a:t>
            </a: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spTree>
    <p:extLst>
      <p:ext uri="{BB962C8B-B14F-4D97-AF65-F5344CB8AC3E}">
        <p14:creationId xmlns:p14="http://schemas.microsoft.com/office/powerpoint/2010/main" val="13243536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522D176-40B4-3113-E407-F1F08B713DA6}"/>
              </a:ext>
            </a:extLst>
          </p:cNvPr>
          <p:cNvPicPr>
            <a:picLocks noChangeAspect="1"/>
          </p:cNvPicPr>
          <p:nvPr/>
        </p:nvPicPr>
        <p:blipFill>
          <a:blip r:embed="rId3"/>
          <a:stretch>
            <a:fillRect/>
          </a:stretch>
        </p:blipFill>
        <p:spPr>
          <a:xfrm>
            <a:off x="430845" y="1330812"/>
            <a:ext cx="3365284" cy="1615580"/>
          </a:xfrm>
          <a:prstGeom prst="rect">
            <a:avLst/>
          </a:prstGeom>
        </p:spPr>
      </p:pic>
      <p:pic>
        <p:nvPicPr>
          <p:cNvPr id="15" name="Picture 14">
            <a:extLst>
              <a:ext uri="{FF2B5EF4-FFF2-40B4-BE49-F238E27FC236}">
                <a16:creationId xmlns:a16="http://schemas.microsoft.com/office/drawing/2014/main" id="{D9712728-8D16-F26C-2755-E475D4761724}"/>
              </a:ext>
            </a:extLst>
          </p:cNvPr>
          <p:cNvPicPr>
            <a:picLocks noChangeAspect="1"/>
          </p:cNvPicPr>
          <p:nvPr/>
        </p:nvPicPr>
        <p:blipFill>
          <a:blip r:embed="rId4"/>
          <a:stretch>
            <a:fillRect/>
          </a:stretch>
        </p:blipFill>
        <p:spPr>
          <a:xfrm>
            <a:off x="4422711" y="1330812"/>
            <a:ext cx="3365284" cy="1615580"/>
          </a:xfrm>
          <a:prstGeom prst="rect">
            <a:avLst/>
          </a:prstGeom>
        </p:spPr>
      </p:pic>
      <p:pic>
        <p:nvPicPr>
          <p:cNvPr id="17" name="Picture 16">
            <a:extLst>
              <a:ext uri="{FF2B5EF4-FFF2-40B4-BE49-F238E27FC236}">
                <a16:creationId xmlns:a16="http://schemas.microsoft.com/office/drawing/2014/main" id="{7E9F3A67-BB46-5EC9-4C44-8699DFF2A487}"/>
              </a:ext>
            </a:extLst>
          </p:cNvPr>
          <p:cNvPicPr>
            <a:picLocks noChangeAspect="1"/>
          </p:cNvPicPr>
          <p:nvPr/>
        </p:nvPicPr>
        <p:blipFill>
          <a:blip r:embed="rId5"/>
          <a:stretch>
            <a:fillRect/>
          </a:stretch>
        </p:blipFill>
        <p:spPr>
          <a:xfrm>
            <a:off x="8395871" y="1330812"/>
            <a:ext cx="3365284" cy="1615580"/>
          </a:xfrm>
          <a:prstGeom prst="rect">
            <a:avLst/>
          </a:prstGeom>
        </p:spPr>
      </p:pic>
      <p:sp>
        <p:nvSpPr>
          <p:cNvPr id="2" name="Title 2">
            <a:extLst>
              <a:ext uri="{FF2B5EF4-FFF2-40B4-BE49-F238E27FC236}">
                <a16:creationId xmlns:a16="http://schemas.microsoft.com/office/drawing/2014/main" id="{DE52BA1D-372C-CCFC-0062-00592191669E}"/>
              </a:ext>
            </a:extLst>
          </p:cNvPr>
          <p:cNvSpPr txBox="1">
            <a:spLocks/>
          </p:cNvSpPr>
          <p:nvPr/>
        </p:nvSpPr>
        <p:spPr>
          <a:xfrm>
            <a:off x="412139" y="4331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Now try some of these arrangements.</a:t>
            </a:r>
          </a:p>
        </p:txBody>
      </p:sp>
      <p:pic>
        <p:nvPicPr>
          <p:cNvPr id="3" name="Picture 2">
            <a:extLst>
              <a:ext uri="{FF2B5EF4-FFF2-40B4-BE49-F238E27FC236}">
                <a16:creationId xmlns:a16="http://schemas.microsoft.com/office/drawing/2014/main" id="{CCF4459F-208C-9B30-F8D8-D19CE34EEF46}"/>
              </a:ext>
            </a:extLst>
          </p:cNvPr>
          <p:cNvPicPr>
            <a:picLocks noChangeAspect="1"/>
          </p:cNvPicPr>
          <p:nvPr/>
        </p:nvPicPr>
        <p:blipFill>
          <a:blip r:embed="rId6"/>
          <a:stretch>
            <a:fillRect/>
          </a:stretch>
        </p:blipFill>
        <p:spPr>
          <a:xfrm>
            <a:off x="542929" y="3429000"/>
            <a:ext cx="3365284" cy="1615580"/>
          </a:xfrm>
          <a:prstGeom prst="rect">
            <a:avLst/>
          </a:prstGeom>
        </p:spPr>
      </p:pic>
      <p:pic>
        <p:nvPicPr>
          <p:cNvPr id="4" name="Picture 3">
            <a:extLst>
              <a:ext uri="{FF2B5EF4-FFF2-40B4-BE49-F238E27FC236}">
                <a16:creationId xmlns:a16="http://schemas.microsoft.com/office/drawing/2014/main" id="{9F932507-B94D-1C25-1CEF-5DD6A4CB2991}"/>
              </a:ext>
            </a:extLst>
          </p:cNvPr>
          <p:cNvPicPr>
            <a:picLocks noChangeAspect="1"/>
          </p:cNvPicPr>
          <p:nvPr/>
        </p:nvPicPr>
        <p:blipFill>
          <a:blip r:embed="rId7"/>
          <a:stretch>
            <a:fillRect/>
          </a:stretch>
        </p:blipFill>
        <p:spPr>
          <a:xfrm>
            <a:off x="4469400" y="3429000"/>
            <a:ext cx="3365284" cy="1615580"/>
          </a:xfrm>
          <a:prstGeom prst="rect">
            <a:avLst/>
          </a:prstGeom>
        </p:spPr>
      </p:pic>
      <p:pic>
        <p:nvPicPr>
          <p:cNvPr id="5" name="Picture 4">
            <a:extLst>
              <a:ext uri="{FF2B5EF4-FFF2-40B4-BE49-F238E27FC236}">
                <a16:creationId xmlns:a16="http://schemas.microsoft.com/office/drawing/2014/main" id="{071A6FBC-1FBA-5338-C9D3-B8C888D345A7}"/>
              </a:ext>
            </a:extLst>
          </p:cNvPr>
          <p:cNvPicPr>
            <a:picLocks noChangeAspect="1"/>
          </p:cNvPicPr>
          <p:nvPr/>
        </p:nvPicPr>
        <p:blipFill>
          <a:blip r:embed="rId8"/>
          <a:stretch>
            <a:fillRect/>
          </a:stretch>
        </p:blipFill>
        <p:spPr>
          <a:xfrm>
            <a:off x="8395871" y="3429000"/>
            <a:ext cx="3365284" cy="1609483"/>
          </a:xfrm>
          <a:prstGeom prst="rect">
            <a:avLst/>
          </a:prstGeom>
        </p:spPr>
      </p:pic>
    </p:spTree>
    <p:extLst>
      <p:ext uri="{BB962C8B-B14F-4D97-AF65-F5344CB8AC3E}">
        <p14:creationId xmlns:p14="http://schemas.microsoft.com/office/powerpoint/2010/main" val="5202308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pic>
        <p:nvPicPr>
          <p:cNvPr id="3" name="Picture 2" descr="A picture containing background pattern&#10;&#10;Description automatically generated">
            <a:extLst>
              <a:ext uri="{FF2B5EF4-FFF2-40B4-BE49-F238E27FC236}">
                <a16:creationId xmlns:a16="http://schemas.microsoft.com/office/drawing/2014/main" id="{B90954EF-E169-34BE-8847-9E3F6F7C1F4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780376"/>
            <a:ext cx="5471367" cy="2549471"/>
          </a:xfrm>
          <a:prstGeom prst="rect">
            <a:avLst/>
          </a:prstGeom>
          <a:noFill/>
        </p:spPr>
      </p:pic>
      <p:sp>
        <p:nvSpPr>
          <p:cNvPr id="14" name="TextBox 13">
            <a:extLst>
              <a:ext uri="{FF2B5EF4-FFF2-40B4-BE49-F238E27FC236}">
                <a16:creationId xmlns:a16="http://schemas.microsoft.com/office/drawing/2014/main" id="{1593763F-38B5-AE6F-AA1D-702AFA94C6C4}"/>
              </a:ext>
            </a:extLst>
          </p:cNvPr>
          <p:cNvSpPr txBox="1"/>
          <p:nvPr/>
        </p:nvSpPr>
        <p:spPr>
          <a:xfrm>
            <a:off x="7290620" y="1362949"/>
            <a:ext cx="4553291" cy="3785652"/>
          </a:xfrm>
          <a:prstGeom prst="rect">
            <a:avLst/>
          </a:prstGeom>
          <a:noFill/>
        </p:spPr>
        <p:txBody>
          <a:bodyPr wrap="square" rtlCol="0">
            <a:spAutoFit/>
          </a:bodyPr>
          <a:lstStyle/>
          <a:p>
            <a:r>
              <a:rPr lang="en-GB" sz="2400" dirty="0"/>
              <a:t>You will need 10 counters altogether.</a:t>
            </a:r>
          </a:p>
          <a:p>
            <a:endParaRPr lang="en-GB" sz="2400" dirty="0"/>
          </a:p>
          <a:p>
            <a:r>
              <a:rPr lang="en-GB" sz="2400" dirty="0"/>
              <a:t>Grown-ups – Place some counters (up to 5) on one side of the frame.</a:t>
            </a:r>
          </a:p>
          <a:p>
            <a:endParaRPr lang="en-GB" sz="2400" dirty="0"/>
          </a:p>
          <a:p>
            <a:r>
              <a:rPr lang="en-GB" sz="2400" dirty="0"/>
              <a:t>Children – place counters on the other side to make 7.</a:t>
            </a:r>
          </a:p>
          <a:p>
            <a:endParaRPr lang="en-GB" sz="2400" dirty="0">
              <a:latin typeface="Century Gothic" panose="020B0502020202020204" pitchFamily="34" charset="0"/>
            </a:endParaRPr>
          </a:p>
        </p:txBody>
      </p:sp>
      <p:sp>
        <p:nvSpPr>
          <p:cNvPr id="2" name="Oval 1">
            <a:extLst>
              <a:ext uri="{FF2B5EF4-FFF2-40B4-BE49-F238E27FC236}">
                <a16:creationId xmlns:a16="http://schemas.microsoft.com/office/drawing/2014/main" id="{B3AB7FA7-E7BF-4751-FEDA-4447B08BC717}"/>
              </a:ext>
            </a:extLst>
          </p:cNvPr>
          <p:cNvSpPr/>
          <p:nvPr/>
        </p:nvSpPr>
        <p:spPr>
          <a:xfrm>
            <a:off x="1354667" y="1986844"/>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75945EA2-D598-0760-143F-F0F16D7E9CD5}"/>
              </a:ext>
            </a:extLst>
          </p:cNvPr>
          <p:cNvSpPr/>
          <p:nvPr/>
        </p:nvSpPr>
        <p:spPr>
          <a:xfrm>
            <a:off x="2074667" y="270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735B9F5-CB82-2CDD-457A-348431685FB4}"/>
              </a:ext>
            </a:extLst>
          </p:cNvPr>
          <p:cNvSpPr/>
          <p:nvPr/>
        </p:nvSpPr>
        <p:spPr>
          <a:xfrm>
            <a:off x="2827120" y="342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2258B151-0E1E-11D6-9B12-EC8A4B28537E}"/>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42673930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8CD9A2-DE93-DA2F-00D1-1C87A0C17E10}"/>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338667" y="2109775"/>
            <a:ext cx="2358777" cy="4271528"/>
          </a:xfrm>
          <a:prstGeom prst="rect">
            <a:avLst/>
          </a:prstGeom>
        </p:spPr>
      </p:pic>
      <p:sp>
        <p:nvSpPr>
          <p:cNvPr id="4" name="Speech Bubble: Rectangle with Corners Rounded 3">
            <a:extLst>
              <a:ext uri="{FF2B5EF4-FFF2-40B4-BE49-F238E27FC236}">
                <a16:creationId xmlns:a16="http://schemas.microsoft.com/office/drawing/2014/main" id="{51A2FFB5-2AD5-ADCE-CDF2-9A8E452D0C2A}"/>
              </a:ext>
            </a:extLst>
          </p:cNvPr>
          <p:cNvSpPr/>
          <p:nvPr/>
        </p:nvSpPr>
        <p:spPr>
          <a:xfrm>
            <a:off x="2186481" y="1221609"/>
            <a:ext cx="7647903" cy="1471695"/>
          </a:xfrm>
          <a:prstGeom prst="wedgeRoundRectCallout">
            <a:avLst>
              <a:gd name="adj1" fmla="val -60360"/>
              <a:gd name="adj2" fmla="val 50422"/>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Each player needs to have some double-sided</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counters (up to 10 each)</a:t>
            </a:r>
            <a:r>
              <a:rPr lang="en-US" sz="2800" kern="0" dirty="0">
                <a:solidFill>
                  <a:schemeClr val="accent4">
                    <a:lumMod val="65000"/>
                    <a:lumOff val="35000"/>
                  </a:schemeClr>
                </a:solidFill>
                <a:latin typeface="Century Gothic" panose="020B0502020202020204" pitchFamily="34" charset="0"/>
              </a:rPr>
              <a:t>.</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5" name="TextBox 4">
            <a:extLst>
              <a:ext uri="{FF2B5EF4-FFF2-40B4-BE49-F238E27FC236}">
                <a16:creationId xmlns:a16="http://schemas.microsoft.com/office/drawing/2014/main" id="{999C0B37-BCEE-49B3-3626-580E9CC2562B}"/>
              </a:ext>
            </a:extLst>
          </p:cNvPr>
          <p:cNvSpPr txBox="1"/>
          <p:nvPr/>
        </p:nvSpPr>
        <p:spPr>
          <a:xfrm>
            <a:off x="2363719" y="3103336"/>
            <a:ext cx="9133114" cy="523220"/>
          </a:xfrm>
          <a:prstGeom prst="rect">
            <a:avLst/>
          </a:prstGeom>
          <a:noFill/>
        </p:spPr>
        <p:txBody>
          <a:bodyPr wrap="square" rtlCol="0">
            <a:spAutoFit/>
          </a:bodyPr>
          <a:lstStyle/>
          <a:p>
            <a:r>
              <a:rPr lang="en-GB" sz="2800" dirty="0"/>
              <a:t>One player should put some counters down on the table</a:t>
            </a:r>
            <a:r>
              <a:rPr lang="en-GB" dirty="0"/>
              <a:t>.</a:t>
            </a:r>
          </a:p>
        </p:txBody>
      </p:sp>
      <p:sp>
        <p:nvSpPr>
          <p:cNvPr id="6" name="TextBox 5">
            <a:extLst>
              <a:ext uri="{FF2B5EF4-FFF2-40B4-BE49-F238E27FC236}">
                <a16:creationId xmlns:a16="http://schemas.microsoft.com/office/drawing/2014/main" id="{05034A66-A2E3-0FC5-0D48-BCAA4AE92F4B}"/>
              </a:ext>
            </a:extLst>
          </p:cNvPr>
          <p:cNvSpPr txBox="1"/>
          <p:nvPr/>
        </p:nvSpPr>
        <p:spPr>
          <a:xfrm>
            <a:off x="2358777" y="3955607"/>
            <a:ext cx="9535886" cy="1815882"/>
          </a:xfrm>
          <a:prstGeom prst="rect">
            <a:avLst/>
          </a:prstGeom>
          <a:noFill/>
        </p:spPr>
        <p:txBody>
          <a:bodyPr wrap="square" rtlCol="0">
            <a:spAutoFit/>
          </a:bodyPr>
          <a:lstStyle/>
          <a:p>
            <a:r>
              <a:rPr lang="en-GB" sz="2800" dirty="0"/>
              <a:t>The second player needs to make 7 by adding the correct number of counters. Can you do it without counting?</a:t>
            </a:r>
          </a:p>
          <a:p>
            <a:endParaRPr lang="en-GB" sz="2800" dirty="0"/>
          </a:p>
          <a:p>
            <a:r>
              <a:rPr lang="en-GB" sz="2800" dirty="0"/>
              <a:t>Use the stem sentence to say how many more makes 7.</a:t>
            </a:r>
          </a:p>
        </p:txBody>
      </p:sp>
      <p:sp>
        <p:nvSpPr>
          <p:cNvPr id="7" name="Title 2">
            <a:extLst>
              <a:ext uri="{FF2B5EF4-FFF2-40B4-BE49-F238E27FC236}">
                <a16:creationId xmlns:a16="http://schemas.microsoft.com/office/drawing/2014/main" id="{73B048F6-FB28-3678-7617-79BACE113BF2}"/>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
        <p:nvSpPr>
          <p:cNvPr id="2" name="TextBox 1">
            <a:extLst>
              <a:ext uri="{FF2B5EF4-FFF2-40B4-BE49-F238E27FC236}">
                <a16:creationId xmlns:a16="http://schemas.microsoft.com/office/drawing/2014/main" id="{126CF96B-A1E3-DB86-D9FF-906E3E84577B}"/>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33610340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peech Bubble: Rectangle with Corners Rounded 4">
            <a:extLst>
              <a:ext uri="{FF2B5EF4-FFF2-40B4-BE49-F238E27FC236}">
                <a16:creationId xmlns:a16="http://schemas.microsoft.com/office/drawing/2014/main" id="{97D6B6BA-A1E8-459E-A245-E97C3AFBF6E8}"/>
              </a:ext>
            </a:extLst>
          </p:cNvPr>
          <p:cNvSpPr/>
          <p:nvPr/>
        </p:nvSpPr>
        <p:spPr>
          <a:xfrm>
            <a:off x="3529766" y="981196"/>
            <a:ext cx="6068727" cy="1471695"/>
          </a:xfrm>
          <a:prstGeom prst="wedgeRoundRectCallout">
            <a:avLst>
              <a:gd name="adj1" fmla="val 51571"/>
              <a:gd name="adj2" fmla="val 81079"/>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a game of ‘Make it into 7’ with a partner!</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6" name="Rectangle 5">
            <a:extLst>
              <a:ext uri="{FF2B5EF4-FFF2-40B4-BE49-F238E27FC236}">
                <a16:creationId xmlns:a16="http://schemas.microsoft.com/office/drawing/2014/main" id="{B9EA982F-3785-4EFB-9E5D-C98D19B9DE0F}"/>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B9005F88-8D4D-8D56-765E-84E5FD1FB936}"/>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9043499" y="1994043"/>
            <a:ext cx="2592279" cy="4514757"/>
          </a:xfrm>
          <a:prstGeom prst="rect">
            <a:avLst/>
          </a:prstGeom>
        </p:spPr>
      </p:pic>
      <p:pic>
        <p:nvPicPr>
          <p:cNvPr id="8" name="Picture 7">
            <a:extLst>
              <a:ext uri="{FF2B5EF4-FFF2-40B4-BE49-F238E27FC236}">
                <a16:creationId xmlns:a16="http://schemas.microsoft.com/office/drawing/2014/main" id="{6B55F214-FE4F-C36C-2114-0ABA18964A17}"/>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793637" y="2212250"/>
            <a:ext cx="2286448" cy="4140547"/>
          </a:xfrm>
          <a:prstGeom prst="rect">
            <a:avLst/>
          </a:prstGeom>
        </p:spPr>
      </p:pic>
      <p:sp>
        <p:nvSpPr>
          <p:cNvPr id="11" name="Oval 10">
            <a:extLst>
              <a:ext uri="{FF2B5EF4-FFF2-40B4-BE49-F238E27FC236}">
                <a16:creationId xmlns:a16="http://schemas.microsoft.com/office/drawing/2014/main" id="{CF91D488-565B-6B6A-4B33-3F741B3E096C}"/>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5BA2F350-0785-9539-AD6A-A7DFEC95972C}"/>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A95CA5-0A5B-3D5A-86F8-67389996C1C1}"/>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2D77418-B022-B670-15CB-EAFD4AD1472B}"/>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CB8F8B48-7F39-36D4-CFA6-9997179AC460}"/>
              </a:ext>
            </a:extLst>
          </p:cNvPr>
          <p:cNvSpPr/>
          <p:nvPr/>
        </p:nvSpPr>
        <p:spPr>
          <a:xfrm rot="5400000">
            <a:off x="478520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32C46697-F48B-F4EB-2108-AFF3B4C3638D}"/>
              </a:ext>
            </a:extLst>
          </p:cNvPr>
          <p:cNvSpPr/>
          <p:nvPr/>
        </p:nvSpPr>
        <p:spPr>
          <a:xfrm rot="5400000">
            <a:off x="3958221"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503DC39B-FF56-1E2A-0FA6-29F4916B18F4}"/>
              </a:ext>
            </a:extLst>
          </p:cNvPr>
          <p:cNvSpPr/>
          <p:nvPr/>
        </p:nvSpPr>
        <p:spPr>
          <a:xfrm rot="5400000">
            <a:off x="3428244"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Speech Bubble: Rectangle with Corners Rounded 17">
            <a:extLst>
              <a:ext uri="{FF2B5EF4-FFF2-40B4-BE49-F238E27FC236}">
                <a16:creationId xmlns:a16="http://schemas.microsoft.com/office/drawing/2014/main" id="{7F2F3BDC-EAE5-408E-5C0D-3164A7D28EFD}"/>
              </a:ext>
            </a:extLst>
          </p:cNvPr>
          <p:cNvSpPr/>
          <p:nvPr/>
        </p:nvSpPr>
        <p:spPr>
          <a:xfrm>
            <a:off x="2239765" y="994902"/>
            <a:ext cx="4240568" cy="1471695"/>
          </a:xfrm>
          <a:prstGeom prst="wedgeRoundRectCallout">
            <a:avLst>
              <a:gd name="adj1" fmla="val -47492"/>
              <a:gd name="adj2" fmla="val 8625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That’s 4! I think 4 needs… 3 to make 7!</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9" name="TextBox 18">
            <a:extLst>
              <a:ext uri="{FF2B5EF4-FFF2-40B4-BE49-F238E27FC236}">
                <a16:creationId xmlns:a16="http://schemas.microsoft.com/office/drawing/2014/main" id="{E6E25D9C-E02C-BD1B-0E2C-EF5198424E6A}"/>
              </a:ext>
            </a:extLst>
          </p:cNvPr>
          <p:cNvSpPr txBox="1"/>
          <p:nvPr/>
        </p:nvSpPr>
        <p:spPr>
          <a:xfrm>
            <a:off x="3680460" y="5876804"/>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7.</a:t>
            </a:r>
          </a:p>
        </p:txBody>
      </p:sp>
      <p:sp>
        <p:nvSpPr>
          <p:cNvPr id="2" name="Title 2">
            <a:extLst>
              <a:ext uri="{FF2B5EF4-FFF2-40B4-BE49-F238E27FC236}">
                <a16:creationId xmlns:a16="http://schemas.microsoft.com/office/drawing/2014/main" id="{A67A12B0-1F11-194D-7CA9-32EEBADB2ECC}"/>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Tree>
    <p:extLst>
      <p:ext uri="{BB962C8B-B14F-4D97-AF65-F5344CB8AC3E}">
        <p14:creationId xmlns:p14="http://schemas.microsoft.com/office/powerpoint/2010/main" val="4078893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BB4EF-EAA9-99DE-77AF-520FE66829E6}"/>
              </a:ext>
            </a:extLst>
          </p:cNvPr>
          <p:cNvSpPr>
            <a:spLocks noGrp="1"/>
          </p:cNvSpPr>
          <p:nvPr>
            <p:ph type="title"/>
          </p:nvPr>
        </p:nvSpPr>
        <p:spPr/>
        <p:txBody>
          <a:bodyPr/>
          <a:lstStyle/>
          <a:p>
            <a:r>
              <a:rPr lang="en-GB" dirty="0"/>
              <a:t>Subitising – 6 or 7</a:t>
            </a:r>
          </a:p>
        </p:txBody>
      </p:sp>
      <p:sp>
        <p:nvSpPr>
          <p:cNvPr id="3" name="Content Placeholder 2">
            <a:extLst>
              <a:ext uri="{FF2B5EF4-FFF2-40B4-BE49-F238E27FC236}">
                <a16:creationId xmlns:a16="http://schemas.microsoft.com/office/drawing/2014/main" id="{52526E5F-F3F7-4560-BC7C-AE22EE955D46}"/>
              </a:ext>
            </a:extLst>
          </p:cNvPr>
          <p:cNvSpPr>
            <a:spLocks noGrp="1"/>
          </p:cNvSpPr>
          <p:nvPr>
            <p:ph idx="1"/>
          </p:nvPr>
        </p:nvSpPr>
        <p:spPr>
          <a:xfrm>
            <a:off x="609600" y="1556792"/>
            <a:ext cx="10972800" cy="1097508"/>
          </a:xfrm>
        </p:spPr>
        <p:txBody>
          <a:bodyPr/>
          <a:lstStyle/>
          <a:p>
            <a:r>
              <a:rPr lang="en-GB" dirty="0"/>
              <a:t>By the end of the five weeks, your children might well be able to subitise patterns with counters and say whether there are 6 or 7.</a:t>
            </a:r>
          </a:p>
        </p:txBody>
      </p:sp>
      <p:sp>
        <p:nvSpPr>
          <p:cNvPr id="4" name="AutoShape 10">
            <a:extLst>
              <a:ext uri="{FF2B5EF4-FFF2-40B4-BE49-F238E27FC236}">
                <a16:creationId xmlns:a16="http://schemas.microsoft.com/office/drawing/2014/main" id="{8A12731B-AA44-6869-71F2-DC4C805A04CA}"/>
              </a:ext>
            </a:extLst>
          </p:cNvPr>
          <p:cNvSpPr>
            <a:spLocks noChangeArrowheads="1"/>
          </p:cNvSpPr>
          <p:nvPr/>
        </p:nvSpPr>
        <p:spPr bwMode="auto">
          <a:xfrm>
            <a:off x="1910486"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Oval 4">
            <a:extLst>
              <a:ext uri="{FF2B5EF4-FFF2-40B4-BE49-F238E27FC236}">
                <a16:creationId xmlns:a16="http://schemas.microsoft.com/office/drawing/2014/main" id="{84C04969-514E-9F09-5E10-6FB4C204D386}"/>
              </a:ext>
            </a:extLst>
          </p:cNvPr>
          <p:cNvSpPr/>
          <p:nvPr/>
        </p:nvSpPr>
        <p:spPr>
          <a:xfrm>
            <a:off x="2628570"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21550B69-C716-1B0F-08BC-4D58ECF3C643}"/>
              </a:ext>
            </a:extLst>
          </p:cNvPr>
          <p:cNvSpPr/>
          <p:nvPr/>
        </p:nvSpPr>
        <p:spPr>
          <a:xfrm>
            <a:off x="2309109"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FA51800C-BB5F-C619-7E4B-E929E14ECD53}"/>
              </a:ext>
            </a:extLst>
          </p:cNvPr>
          <p:cNvSpPr/>
          <p:nvPr/>
        </p:nvSpPr>
        <p:spPr>
          <a:xfrm>
            <a:off x="2016891"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36873036-1FA4-2BC7-EAD1-620F97230CCD}"/>
              </a:ext>
            </a:extLst>
          </p:cNvPr>
          <p:cNvSpPr/>
          <p:nvPr/>
        </p:nvSpPr>
        <p:spPr>
          <a:xfrm>
            <a:off x="2628570"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DF1DB98-EAB1-7B80-C942-20FB94BAC605}"/>
              </a:ext>
            </a:extLst>
          </p:cNvPr>
          <p:cNvSpPr/>
          <p:nvPr/>
        </p:nvSpPr>
        <p:spPr>
          <a:xfrm>
            <a:off x="2015959"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 name="AutoShape 10">
            <a:extLst>
              <a:ext uri="{FF2B5EF4-FFF2-40B4-BE49-F238E27FC236}">
                <a16:creationId xmlns:a16="http://schemas.microsoft.com/office/drawing/2014/main" id="{061A3AFB-FE45-6C61-2C1F-FD3F238D4E9A}"/>
              </a:ext>
            </a:extLst>
          </p:cNvPr>
          <p:cNvSpPr>
            <a:spLocks noChangeArrowheads="1"/>
          </p:cNvSpPr>
          <p:nvPr/>
        </p:nvSpPr>
        <p:spPr bwMode="auto">
          <a:xfrm>
            <a:off x="3006698"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75EDE6CA-B49D-7D63-8D07-5FEFC62D3775}"/>
              </a:ext>
            </a:extLst>
          </p:cNvPr>
          <p:cNvSpPr/>
          <p:nvPr/>
        </p:nvSpPr>
        <p:spPr>
          <a:xfrm>
            <a:off x="372478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FA8CD841-E958-8BA8-0F64-A761428F2494}"/>
              </a:ext>
            </a:extLst>
          </p:cNvPr>
          <p:cNvSpPr/>
          <p:nvPr/>
        </p:nvSpPr>
        <p:spPr>
          <a:xfrm>
            <a:off x="3405321"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F9851C-5948-60F2-C887-FE20E685F2F2}"/>
              </a:ext>
            </a:extLst>
          </p:cNvPr>
          <p:cNvSpPr/>
          <p:nvPr/>
        </p:nvSpPr>
        <p:spPr>
          <a:xfrm>
            <a:off x="3113103"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73587642-59B0-802C-E631-05CC483FB541}"/>
              </a:ext>
            </a:extLst>
          </p:cNvPr>
          <p:cNvSpPr/>
          <p:nvPr/>
        </p:nvSpPr>
        <p:spPr>
          <a:xfrm>
            <a:off x="372478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CF2084C-1DD7-DED3-5FC4-9749512CB120}"/>
              </a:ext>
            </a:extLst>
          </p:cNvPr>
          <p:cNvSpPr/>
          <p:nvPr/>
        </p:nvSpPr>
        <p:spPr>
          <a:xfrm>
            <a:off x="3112171"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1F11AD91-04C3-0C61-5A36-60D4B78265EF}"/>
              </a:ext>
            </a:extLst>
          </p:cNvPr>
          <p:cNvSpPr/>
          <p:nvPr/>
        </p:nvSpPr>
        <p:spPr>
          <a:xfrm>
            <a:off x="3724782" y="2888726"/>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83552E4D-1D43-706F-79A2-E82BF620F911}"/>
              </a:ext>
            </a:extLst>
          </p:cNvPr>
          <p:cNvSpPr/>
          <p:nvPr/>
        </p:nvSpPr>
        <p:spPr>
          <a:xfrm>
            <a:off x="2015959"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C0EB6376-3AE9-D2B4-39C5-E63ECF5E960E}"/>
              </a:ext>
            </a:extLst>
          </p:cNvPr>
          <p:cNvSpPr/>
          <p:nvPr/>
        </p:nvSpPr>
        <p:spPr>
          <a:xfrm>
            <a:off x="2021186"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89D773F1-2715-B5E2-3D23-9BD11BD1830A}"/>
              </a:ext>
            </a:extLst>
          </p:cNvPr>
          <p:cNvSpPr/>
          <p:nvPr/>
        </p:nvSpPr>
        <p:spPr>
          <a:xfrm>
            <a:off x="2628570"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826F853E-0513-3B88-B82A-38F177B22CB0}"/>
              </a:ext>
            </a:extLst>
          </p:cNvPr>
          <p:cNvSpPr/>
          <p:nvPr/>
        </p:nvSpPr>
        <p:spPr>
          <a:xfrm>
            <a:off x="2626706"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23839FF-E6EF-163D-CB65-1124DC2634CF}"/>
              </a:ext>
            </a:extLst>
          </p:cNvPr>
          <p:cNvSpPr/>
          <p:nvPr/>
        </p:nvSpPr>
        <p:spPr>
          <a:xfrm>
            <a:off x="3113687"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F3EF8447-8293-82F8-C002-DA9CF6C43365}"/>
              </a:ext>
            </a:extLst>
          </p:cNvPr>
          <p:cNvSpPr/>
          <p:nvPr/>
        </p:nvSpPr>
        <p:spPr>
          <a:xfrm>
            <a:off x="3113687"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3D28DB5B-0EDA-88A5-B0F1-AEB0056A89AE}"/>
              </a:ext>
            </a:extLst>
          </p:cNvPr>
          <p:cNvSpPr/>
          <p:nvPr/>
        </p:nvSpPr>
        <p:spPr>
          <a:xfrm>
            <a:off x="3113687"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39D615A9-8AF9-E13A-341E-7CEFC73D9E53}"/>
              </a:ext>
            </a:extLst>
          </p:cNvPr>
          <p:cNvSpPr/>
          <p:nvPr/>
        </p:nvSpPr>
        <p:spPr>
          <a:xfrm>
            <a:off x="3111823"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AutoShape 10">
            <a:extLst>
              <a:ext uri="{FF2B5EF4-FFF2-40B4-BE49-F238E27FC236}">
                <a16:creationId xmlns:a16="http://schemas.microsoft.com/office/drawing/2014/main" id="{5F62B531-3B71-4D5A-24F2-34466BFB639D}"/>
              </a:ext>
            </a:extLst>
          </p:cNvPr>
          <p:cNvSpPr>
            <a:spLocks noChangeArrowheads="1"/>
          </p:cNvSpPr>
          <p:nvPr/>
        </p:nvSpPr>
        <p:spPr bwMode="auto">
          <a:xfrm>
            <a:off x="1910486"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A83A8263-1F59-7565-60EA-94D4DF9EC06B}"/>
              </a:ext>
            </a:extLst>
          </p:cNvPr>
          <p:cNvSpPr/>
          <p:nvPr/>
        </p:nvSpPr>
        <p:spPr>
          <a:xfrm>
            <a:off x="2628570"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250B5AC-912F-67BC-34B9-4B54206A863C}"/>
              </a:ext>
            </a:extLst>
          </p:cNvPr>
          <p:cNvSpPr/>
          <p:nvPr/>
        </p:nvSpPr>
        <p:spPr>
          <a:xfrm>
            <a:off x="2309109"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17416A9F-2969-0E89-C254-65D9D0624F7A}"/>
              </a:ext>
            </a:extLst>
          </p:cNvPr>
          <p:cNvSpPr/>
          <p:nvPr/>
        </p:nvSpPr>
        <p:spPr>
          <a:xfrm>
            <a:off x="2016891"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D5A02E6C-2172-120D-28DA-7F83B956C2DF}"/>
              </a:ext>
            </a:extLst>
          </p:cNvPr>
          <p:cNvSpPr/>
          <p:nvPr/>
        </p:nvSpPr>
        <p:spPr>
          <a:xfrm>
            <a:off x="2628570"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41532AF1-96BC-2F20-ABAC-581CF6994858}"/>
              </a:ext>
            </a:extLst>
          </p:cNvPr>
          <p:cNvSpPr/>
          <p:nvPr/>
        </p:nvSpPr>
        <p:spPr>
          <a:xfrm>
            <a:off x="2015959"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1" name="AutoShape 10">
            <a:extLst>
              <a:ext uri="{FF2B5EF4-FFF2-40B4-BE49-F238E27FC236}">
                <a16:creationId xmlns:a16="http://schemas.microsoft.com/office/drawing/2014/main" id="{5A4B8298-BA8A-C893-C34F-75C983F7F240}"/>
              </a:ext>
            </a:extLst>
          </p:cNvPr>
          <p:cNvSpPr>
            <a:spLocks noChangeArrowheads="1"/>
          </p:cNvSpPr>
          <p:nvPr/>
        </p:nvSpPr>
        <p:spPr bwMode="auto">
          <a:xfrm>
            <a:off x="300669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5BA6DB-081C-543B-E7BA-E5A3D19B2F65}"/>
              </a:ext>
            </a:extLst>
          </p:cNvPr>
          <p:cNvSpPr/>
          <p:nvPr/>
        </p:nvSpPr>
        <p:spPr>
          <a:xfrm>
            <a:off x="372478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83CAE9DC-962A-2BFD-FD72-CD0A244B2D6B}"/>
              </a:ext>
            </a:extLst>
          </p:cNvPr>
          <p:cNvSpPr/>
          <p:nvPr/>
        </p:nvSpPr>
        <p:spPr>
          <a:xfrm>
            <a:off x="340532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B51CF4CC-0F02-D8EA-F2D5-5B17D8AD14C0}"/>
              </a:ext>
            </a:extLst>
          </p:cNvPr>
          <p:cNvSpPr/>
          <p:nvPr/>
        </p:nvSpPr>
        <p:spPr>
          <a:xfrm>
            <a:off x="311310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3F8F26A6-2513-B447-3C86-B80223847046}"/>
              </a:ext>
            </a:extLst>
          </p:cNvPr>
          <p:cNvSpPr/>
          <p:nvPr/>
        </p:nvSpPr>
        <p:spPr>
          <a:xfrm>
            <a:off x="372478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2C71D2B1-50DD-3DB7-6B95-5BE33716F1E6}"/>
              </a:ext>
            </a:extLst>
          </p:cNvPr>
          <p:cNvSpPr/>
          <p:nvPr/>
        </p:nvSpPr>
        <p:spPr>
          <a:xfrm>
            <a:off x="311217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BFB36328-591A-29A5-EC4A-647704562B1B}"/>
              </a:ext>
            </a:extLst>
          </p:cNvPr>
          <p:cNvSpPr/>
          <p:nvPr/>
        </p:nvSpPr>
        <p:spPr>
          <a:xfrm>
            <a:off x="2015959" y="4236477"/>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51523D98-FD45-F359-8DBE-7F5B6361BA2F}"/>
              </a:ext>
            </a:extLst>
          </p:cNvPr>
          <p:cNvSpPr/>
          <p:nvPr/>
        </p:nvSpPr>
        <p:spPr>
          <a:xfrm>
            <a:off x="2021186" y="4817882"/>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6C17F770-4121-2FCC-D008-68A3B154CDEF}"/>
              </a:ext>
            </a:extLst>
          </p:cNvPr>
          <p:cNvSpPr/>
          <p:nvPr/>
        </p:nvSpPr>
        <p:spPr>
          <a:xfrm>
            <a:off x="2628570"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84B6B1EF-B6FE-9940-4424-DE893551CB0B}"/>
              </a:ext>
            </a:extLst>
          </p:cNvPr>
          <p:cNvSpPr/>
          <p:nvPr/>
        </p:nvSpPr>
        <p:spPr>
          <a:xfrm>
            <a:off x="2626706"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846D1BAB-7F0F-5277-9ECB-52E9FC9DFD88}"/>
              </a:ext>
            </a:extLst>
          </p:cNvPr>
          <p:cNvSpPr/>
          <p:nvPr/>
        </p:nvSpPr>
        <p:spPr>
          <a:xfrm>
            <a:off x="3113687"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DCDE0A3E-AC5F-1697-C009-B1A8C26CF102}"/>
              </a:ext>
            </a:extLst>
          </p:cNvPr>
          <p:cNvSpPr/>
          <p:nvPr/>
        </p:nvSpPr>
        <p:spPr>
          <a:xfrm>
            <a:off x="3113687"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47D758A5-92AA-5CD0-66CC-BF66673A8407}"/>
              </a:ext>
            </a:extLst>
          </p:cNvPr>
          <p:cNvSpPr/>
          <p:nvPr/>
        </p:nvSpPr>
        <p:spPr>
          <a:xfrm>
            <a:off x="2282684" y="452994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AutoShape 10">
            <a:extLst>
              <a:ext uri="{FF2B5EF4-FFF2-40B4-BE49-F238E27FC236}">
                <a16:creationId xmlns:a16="http://schemas.microsoft.com/office/drawing/2014/main" id="{EC0B917D-9A38-0C6C-E22B-540ED1864EAD}"/>
              </a:ext>
            </a:extLst>
          </p:cNvPr>
          <p:cNvSpPr>
            <a:spLocks noChangeArrowheads="1"/>
          </p:cNvSpPr>
          <p:nvPr/>
        </p:nvSpPr>
        <p:spPr bwMode="auto">
          <a:xfrm>
            <a:off x="4589129"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B5CEF36E-C1FF-16FC-1BDC-C37CB5BD9F38}"/>
              </a:ext>
            </a:extLst>
          </p:cNvPr>
          <p:cNvSpPr/>
          <p:nvPr/>
        </p:nvSpPr>
        <p:spPr>
          <a:xfrm>
            <a:off x="530721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6969347E-9D6E-39DD-5276-38799FE31148}"/>
              </a:ext>
            </a:extLst>
          </p:cNvPr>
          <p:cNvSpPr/>
          <p:nvPr/>
        </p:nvSpPr>
        <p:spPr>
          <a:xfrm>
            <a:off x="4987752"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50DAFE5D-9D7F-1531-1BDC-1E64D502FDAF}"/>
              </a:ext>
            </a:extLst>
          </p:cNvPr>
          <p:cNvSpPr/>
          <p:nvPr/>
        </p:nvSpPr>
        <p:spPr>
          <a:xfrm>
            <a:off x="4695534"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9" name="Oval 48">
            <a:extLst>
              <a:ext uri="{FF2B5EF4-FFF2-40B4-BE49-F238E27FC236}">
                <a16:creationId xmlns:a16="http://schemas.microsoft.com/office/drawing/2014/main" id="{51A13EC2-A3AE-C7BA-6DD2-5BEA6A540918}"/>
              </a:ext>
            </a:extLst>
          </p:cNvPr>
          <p:cNvSpPr/>
          <p:nvPr/>
        </p:nvSpPr>
        <p:spPr>
          <a:xfrm>
            <a:off x="530721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D98EE131-19EB-B62A-6054-13B8BDF5674D}"/>
              </a:ext>
            </a:extLst>
          </p:cNvPr>
          <p:cNvSpPr/>
          <p:nvPr/>
        </p:nvSpPr>
        <p:spPr>
          <a:xfrm>
            <a:off x="4694602"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1" name="AutoShape 10">
            <a:extLst>
              <a:ext uri="{FF2B5EF4-FFF2-40B4-BE49-F238E27FC236}">
                <a16:creationId xmlns:a16="http://schemas.microsoft.com/office/drawing/2014/main" id="{71DDFD18-2D73-C08F-5345-A97DFD6029D5}"/>
              </a:ext>
            </a:extLst>
          </p:cNvPr>
          <p:cNvSpPr>
            <a:spLocks noChangeArrowheads="1"/>
          </p:cNvSpPr>
          <p:nvPr/>
        </p:nvSpPr>
        <p:spPr bwMode="auto">
          <a:xfrm>
            <a:off x="5685341"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D7B19B30-6E52-00E1-53FD-FEB62CFC3159}"/>
              </a:ext>
            </a:extLst>
          </p:cNvPr>
          <p:cNvSpPr/>
          <p:nvPr/>
        </p:nvSpPr>
        <p:spPr>
          <a:xfrm>
            <a:off x="6403426"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6A86668F-448F-5F77-40A7-1F8F4F44C940}"/>
              </a:ext>
            </a:extLst>
          </p:cNvPr>
          <p:cNvSpPr/>
          <p:nvPr/>
        </p:nvSpPr>
        <p:spPr>
          <a:xfrm>
            <a:off x="6083964"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6A66853C-3222-D86F-DB3C-51CD413A443B}"/>
              </a:ext>
            </a:extLst>
          </p:cNvPr>
          <p:cNvSpPr/>
          <p:nvPr/>
        </p:nvSpPr>
        <p:spPr>
          <a:xfrm>
            <a:off x="5791746"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0B49CC50-63FF-CF46-538B-29E5A86123D8}"/>
              </a:ext>
            </a:extLst>
          </p:cNvPr>
          <p:cNvSpPr/>
          <p:nvPr/>
        </p:nvSpPr>
        <p:spPr>
          <a:xfrm>
            <a:off x="6403426"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A1A40496-AFA2-B5F2-DCDF-0B82BA3D2870}"/>
              </a:ext>
            </a:extLst>
          </p:cNvPr>
          <p:cNvSpPr/>
          <p:nvPr/>
        </p:nvSpPr>
        <p:spPr>
          <a:xfrm>
            <a:off x="5790814"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B34487C4-3C02-1900-9965-695B1D5B2FE7}"/>
              </a:ext>
            </a:extLst>
          </p:cNvPr>
          <p:cNvSpPr/>
          <p:nvPr/>
        </p:nvSpPr>
        <p:spPr>
          <a:xfrm>
            <a:off x="4694602"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6A020160-27E3-1223-2A2E-00A7A622B3A5}"/>
              </a:ext>
            </a:extLst>
          </p:cNvPr>
          <p:cNvSpPr/>
          <p:nvPr/>
        </p:nvSpPr>
        <p:spPr>
          <a:xfrm>
            <a:off x="4699829"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B02298CA-15AB-6C19-A4B5-DED56BA98F98}"/>
              </a:ext>
            </a:extLst>
          </p:cNvPr>
          <p:cNvSpPr/>
          <p:nvPr/>
        </p:nvSpPr>
        <p:spPr>
          <a:xfrm>
            <a:off x="5307213"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EB506988-E87B-9E55-047D-8B47E9325F1F}"/>
              </a:ext>
            </a:extLst>
          </p:cNvPr>
          <p:cNvSpPr/>
          <p:nvPr/>
        </p:nvSpPr>
        <p:spPr>
          <a:xfrm>
            <a:off x="5305349"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1B1F56F3-0076-A9E6-C8B0-BD61BF726235}"/>
              </a:ext>
            </a:extLst>
          </p:cNvPr>
          <p:cNvSpPr/>
          <p:nvPr/>
        </p:nvSpPr>
        <p:spPr>
          <a:xfrm>
            <a:off x="5792330"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5004D971-75F7-2C39-3577-FED5256E1BDE}"/>
              </a:ext>
            </a:extLst>
          </p:cNvPr>
          <p:cNvSpPr/>
          <p:nvPr/>
        </p:nvSpPr>
        <p:spPr>
          <a:xfrm>
            <a:off x="5792330"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8446972F-C1B7-BE58-C429-67360EC2D61D}"/>
              </a:ext>
            </a:extLst>
          </p:cNvPr>
          <p:cNvSpPr/>
          <p:nvPr/>
        </p:nvSpPr>
        <p:spPr>
          <a:xfrm>
            <a:off x="5792330"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CF2428A3-212C-0F52-C4EA-183B556598EB}"/>
              </a:ext>
            </a:extLst>
          </p:cNvPr>
          <p:cNvSpPr/>
          <p:nvPr/>
        </p:nvSpPr>
        <p:spPr>
          <a:xfrm>
            <a:off x="5790466" y="2894083"/>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AutoShape 10">
            <a:extLst>
              <a:ext uri="{FF2B5EF4-FFF2-40B4-BE49-F238E27FC236}">
                <a16:creationId xmlns:a16="http://schemas.microsoft.com/office/drawing/2014/main" id="{F40CC06A-6892-7102-AEE0-B7C0F58CD31C}"/>
              </a:ext>
            </a:extLst>
          </p:cNvPr>
          <p:cNvSpPr>
            <a:spLocks noChangeArrowheads="1"/>
          </p:cNvSpPr>
          <p:nvPr/>
        </p:nvSpPr>
        <p:spPr bwMode="auto">
          <a:xfrm>
            <a:off x="458912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A01D50E5-A261-BFA3-35CF-9019AD4E18A0}"/>
              </a:ext>
            </a:extLst>
          </p:cNvPr>
          <p:cNvSpPr/>
          <p:nvPr/>
        </p:nvSpPr>
        <p:spPr>
          <a:xfrm>
            <a:off x="530721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AEBE15E-6B04-6844-A037-76C2026E815D}"/>
              </a:ext>
            </a:extLst>
          </p:cNvPr>
          <p:cNvSpPr/>
          <p:nvPr/>
        </p:nvSpPr>
        <p:spPr>
          <a:xfrm>
            <a:off x="498775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6C787AD6-C406-523E-57D0-D4F75E5DA003}"/>
              </a:ext>
            </a:extLst>
          </p:cNvPr>
          <p:cNvSpPr/>
          <p:nvPr/>
        </p:nvSpPr>
        <p:spPr>
          <a:xfrm>
            <a:off x="469553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1125D5D6-D142-001B-FCC3-015E61713C59}"/>
              </a:ext>
            </a:extLst>
          </p:cNvPr>
          <p:cNvSpPr/>
          <p:nvPr/>
        </p:nvSpPr>
        <p:spPr>
          <a:xfrm>
            <a:off x="530721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5A18F2C7-3FCF-0891-C6D5-48DD3A2065BD}"/>
              </a:ext>
            </a:extLst>
          </p:cNvPr>
          <p:cNvSpPr/>
          <p:nvPr/>
        </p:nvSpPr>
        <p:spPr>
          <a:xfrm>
            <a:off x="469460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2" name="AutoShape 10">
            <a:extLst>
              <a:ext uri="{FF2B5EF4-FFF2-40B4-BE49-F238E27FC236}">
                <a16:creationId xmlns:a16="http://schemas.microsoft.com/office/drawing/2014/main" id="{484E4EBE-C1AD-E1E7-E8CA-F462FF9B585F}"/>
              </a:ext>
            </a:extLst>
          </p:cNvPr>
          <p:cNvSpPr>
            <a:spLocks noChangeArrowheads="1"/>
          </p:cNvSpPr>
          <p:nvPr/>
        </p:nvSpPr>
        <p:spPr bwMode="auto">
          <a:xfrm>
            <a:off x="5685341"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0146D76D-CD98-D9C7-AB3B-7AA1F6DA565E}"/>
              </a:ext>
            </a:extLst>
          </p:cNvPr>
          <p:cNvSpPr/>
          <p:nvPr/>
        </p:nvSpPr>
        <p:spPr>
          <a:xfrm>
            <a:off x="6403425"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0F7684E4-B62B-BAF8-A237-7548AC80F60F}"/>
              </a:ext>
            </a:extLst>
          </p:cNvPr>
          <p:cNvSpPr/>
          <p:nvPr/>
        </p:nvSpPr>
        <p:spPr>
          <a:xfrm>
            <a:off x="6083963"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7992DE2B-24E6-7C1D-1080-BB63C01FF9D1}"/>
              </a:ext>
            </a:extLst>
          </p:cNvPr>
          <p:cNvSpPr/>
          <p:nvPr/>
        </p:nvSpPr>
        <p:spPr>
          <a:xfrm>
            <a:off x="5791745"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60066521-3928-DC4A-B28A-565AD4D5C6E6}"/>
              </a:ext>
            </a:extLst>
          </p:cNvPr>
          <p:cNvSpPr/>
          <p:nvPr/>
        </p:nvSpPr>
        <p:spPr>
          <a:xfrm>
            <a:off x="6403425"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058570FA-2EB4-A805-8EC9-02417D546F8F}"/>
              </a:ext>
            </a:extLst>
          </p:cNvPr>
          <p:cNvSpPr/>
          <p:nvPr/>
        </p:nvSpPr>
        <p:spPr>
          <a:xfrm>
            <a:off x="5790814"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F13538BC-7382-F34F-B14F-092E5B0CB393}"/>
              </a:ext>
            </a:extLst>
          </p:cNvPr>
          <p:cNvSpPr/>
          <p:nvPr/>
        </p:nvSpPr>
        <p:spPr>
          <a:xfrm>
            <a:off x="4694601" y="42364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B62FFA7A-A953-94CB-850D-1A8B91BA4C16}"/>
              </a:ext>
            </a:extLst>
          </p:cNvPr>
          <p:cNvSpPr/>
          <p:nvPr/>
        </p:nvSpPr>
        <p:spPr>
          <a:xfrm>
            <a:off x="4699829" y="481788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F2A3ADB4-EE14-C93F-B1F9-037214D4609D}"/>
              </a:ext>
            </a:extLst>
          </p:cNvPr>
          <p:cNvSpPr/>
          <p:nvPr/>
        </p:nvSpPr>
        <p:spPr>
          <a:xfrm>
            <a:off x="5307213"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46DF9480-0678-9EC7-64F9-CABEBD9A0427}"/>
              </a:ext>
            </a:extLst>
          </p:cNvPr>
          <p:cNvSpPr/>
          <p:nvPr/>
        </p:nvSpPr>
        <p:spPr>
          <a:xfrm>
            <a:off x="5305349"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85A210A9-DFF9-F881-8A4D-2600A5F06A07}"/>
              </a:ext>
            </a:extLst>
          </p:cNvPr>
          <p:cNvSpPr/>
          <p:nvPr/>
        </p:nvSpPr>
        <p:spPr>
          <a:xfrm>
            <a:off x="5792329"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D915EF2C-ABA7-9917-0378-4F3ED8658F43}"/>
              </a:ext>
            </a:extLst>
          </p:cNvPr>
          <p:cNvSpPr/>
          <p:nvPr/>
        </p:nvSpPr>
        <p:spPr>
          <a:xfrm>
            <a:off x="5792329"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0C562C-C0DE-8C69-83CA-921074102F2C}"/>
              </a:ext>
            </a:extLst>
          </p:cNvPr>
          <p:cNvSpPr/>
          <p:nvPr/>
        </p:nvSpPr>
        <p:spPr>
          <a:xfrm>
            <a:off x="5792329"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F883C5D2-F267-7AD7-79A2-AAC16FC3E8DD}"/>
              </a:ext>
            </a:extLst>
          </p:cNvPr>
          <p:cNvSpPr/>
          <p:nvPr/>
        </p:nvSpPr>
        <p:spPr>
          <a:xfrm>
            <a:off x="5790465" y="4236208"/>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7" name="Picture 86">
            <a:extLst>
              <a:ext uri="{FF2B5EF4-FFF2-40B4-BE49-F238E27FC236}">
                <a16:creationId xmlns:a16="http://schemas.microsoft.com/office/drawing/2014/main" id="{2A3EA063-73F5-B5F3-3507-60C6E2DFE953}"/>
              </a:ext>
            </a:extLst>
          </p:cNvPr>
          <p:cNvPicPr>
            <a:picLocks noChangeAspect="1"/>
          </p:cNvPicPr>
          <p:nvPr/>
        </p:nvPicPr>
        <p:blipFill>
          <a:blip r:embed="rId2"/>
          <a:stretch>
            <a:fillRect/>
          </a:stretch>
        </p:blipFill>
        <p:spPr>
          <a:xfrm rot="10800000">
            <a:off x="7085902" y="2798315"/>
            <a:ext cx="2214155" cy="1062955"/>
          </a:xfrm>
          <a:prstGeom prst="rect">
            <a:avLst/>
          </a:prstGeom>
        </p:spPr>
      </p:pic>
      <p:grpSp>
        <p:nvGrpSpPr>
          <p:cNvPr id="111" name="Group 110">
            <a:extLst>
              <a:ext uri="{FF2B5EF4-FFF2-40B4-BE49-F238E27FC236}">
                <a16:creationId xmlns:a16="http://schemas.microsoft.com/office/drawing/2014/main" id="{BFF49C89-2986-4981-6706-DCB184930171}"/>
              </a:ext>
            </a:extLst>
          </p:cNvPr>
          <p:cNvGrpSpPr/>
          <p:nvPr/>
        </p:nvGrpSpPr>
        <p:grpSpPr>
          <a:xfrm>
            <a:off x="7107632" y="4125851"/>
            <a:ext cx="2192425" cy="1041264"/>
            <a:chOff x="7180175" y="4075272"/>
            <a:chExt cx="2192425" cy="1041264"/>
          </a:xfrm>
        </p:grpSpPr>
        <p:sp>
          <p:nvSpPr>
            <p:cNvPr id="88" name="AutoShape 10">
              <a:extLst>
                <a:ext uri="{FF2B5EF4-FFF2-40B4-BE49-F238E27FC236}">
                  <a16:creationId xmlns:a16="http://schemas.microsoft.com/office/drawing/2014/main" id="{5129C934-F235-82D5-4D7D-D44BE36EDC22}"/>
                </a:ext>
              </a:extLst>
            </p:cNvPr>
            <p:cNvSpPr>
              <a:spLocks noChangeArrowheads="1"/>
            </p:cNvSpPr>
            <p:nvPr/>
          </p:nvSpPr>
          <p:spPr bwMode="auto">
            <a:xfrm>
              <a:off x="7180175"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02A77E15-703F-6193-E26E-4DAA4B341EC2}"/>
                </a:ext>
              </a:extLst>
            </p:cNvPr>
            <p:cNvSpPr/>
            <p:nvPr/>
          </p:nvSpPr>
          <p:spPr>
            <a:xfrm>
              <a:off x="7898260"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3F27E4B8-381D-2677-E4A6-DBEC5F9E2AD6}"/>
                </a:ext>
              </a:extLst>
            </p:cNvPr>
            <p:cNvSpPr/>
            <p:nvPr/>
          </p:nvSpPr>
          <p:spPr>
            <a:xfrm>
              <a:off x="7578798"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1" name="Oval 90">
              <a:extLst>
                <a:ext uri="{FF2B5EF4-FFF2-40B4-BE49-F238E27FC236}">
                  <a16:creationId xmlns:a16="http://schemas.microsoft.com/office/drawing/2014/main" id="{F1B383BD-FA96-B600-A9E6-56E52591CB9F}"/>
                </a:ext>
              </a:extLst>
            </p:cNvPr>
            <p:cNvSpPr/>
            <p:nvPr/>
          </p:nvSpPr>
          <p:spPr>
            <a:xfrm>
              <a:off x="7286580"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2" name="Oval 91">
              <a:extLst>
                <a:ext uri="{FF2B5EF4-FFF2-40B4-BE49-F238E27FC236}">
                  <a16:creationId xmlns:a16="http://schemas.microsoft.com/office/drawing/2014/main" id="{C6A85C89-F02B-B836-66C6-78A91CD749C5}"/>
                </a:ext>
              </a:extLst>
            </p:cNvPr>
            <p:cNvSpPr/>
            <p:nvPr/>
          </p:nvSpPr>
          <p:spPr>
            <a:xfrm>
              <a:off x="7898260"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3" name="Oval 92">
              <a:extLst>
                <a:ext uri="{FF2B5EF4-FFF2-40B4-BE49-F238E27FC236}">
                  <a16:creationId xmlns:a16="http://schemas.microsoft.com/office/drawing/2014/main" id="{E5EF6094-8B48-3737-B6B9-F3F9162763BD}"/>
                </a:ext>
              </a:extLst>
            </p:cNvPr>
            <p:cNvSpPr/>
            <p:nvPr/>
          </p:nvSpPr>
          <p:spPr>
            <a:xfrm>
              <a:off x="7285648"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4" name="AutoShape 10">
              <a:extLst>
                <a:ext uri="{FF2B5EF4-FFF2-40B4-BE49-F238E27FC236}">
                  <a16:creationId xmlns:a16="http://schemas.microsoft.com/office/drawing/2014/main" id="{45C20024-0A3F-9979-9C64-740D8DA32FA4}"/>
                </a:ext>
              </a:extLst>
            </p:cNvPr>
            <p:cNvSpPr>
              <a:spLocks noChangeArrowheads="1"/>
            </p:cNvSpPr>
            <p:nvPr/>
          </p:nvSpPr>
          <p:spPr bwMode="auto">
            <a:xfrm>
              <a:off x="8276388"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Oval 94">
              <a:extLst>
                <a:ext uri="{FF2B5EF4-FFF2-40B4-BE49-F238E27FC236}">
                  <a16:creationId xmlns:a16="http://schemas.microsoft.com/office/drawing/2014/main" id="{01CB0AE4-5AC8-2238-2BFE-840B29E2C324}"/>
                </a:ext>
              </a:extLst>
            </p:cNvPr>
            <p:cNvSpPr/>
            <p:nvPr/>
          </p:nvSpPr>
          <p:spPr>
            <a:xfrm>
              <a:off x="8994472"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6" name="Oval 95">
              <a:extLst>
                <a:ext uri="{FF2B5EF4-FFF2-40B4-BE49-F238E27FC236}">
                  <a16:creationId xmlns:a16="http://schemas.microsoft.com/office/drawing/2014/main" id="{403E0947-D494-7D81-2C35-A8F6E39C3CF2}"/>
                </a:ext>
              </a:extLst>
            </p:cNvPr>
            <p:cNvSpPr/>
            <p:nvPr/>
          </p:nvSpPr>
          <p:spPr>
            <a:xfrm>
              <a:off x="8675010"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7" name="Oval 96">
              <a:extLst>
                <a:ext uri="{FF2B5EF4-FFF2-40B4-BE49-F238E27FC236}">
                  <a16:creationId xmlns:a16="http://schemas.microsoft.com/office/drawing/2014/main" id="{D1F91D1B-C541-AFFE-3861-5EBF51F0078E}"/>
                </a:ext>
              </a:extLst>
            </p:cNvPr>
            <p:cNvSpPr/>
            <p:nvPr/>
          </p:nvSpPr>
          <p:spPr>
            <a:xfrm>
              <a:off x="8382792"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8" name="Oval 97">
              <a:extLst>
                <a:ext uri="{FF2B5EF4-FFF2-40B4-BE49-F238E27FC236}">
                  <a16:creationId xmlns:a16="http://schemas.microsoft.com/office/drawing/2014/main" id="{CB1EBF30-B180-0230-C5D0-2C2B7DDD76B8}"/>
                </a:ext>
              </a:extLst>
            </p:cNvPr>
            <p:cNvSpPr/>
            <p:nvPr/>
          </p:nvSpPr>
          <p:spPr>
            <a:xfrm>
              <a:off x="8994472"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9" name="Oval 98">
              <a:extLst>
                <a:ext uri="{FF2B5EF4-FFF2-40B4-BE49-F238E27FC236}">
                  <a16:creationId xmlns:a16="http://schemas.microsoft.com/office/drawing/2014/main" id="{91B2CA30-964E-AA6F-D632-F05CDF9DEF62}"/>
                </a:ext>
              </a:extLst>
            </p:cNvPr>
            <p:cNvSpPr/>
            <p:nvPr/>
          </p:nvSpPr>
          <p:spPr>
            <a:xfrm>
              <a:off x="8381861"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0" name="Oval 99">
              <a:extLst>
                <a:ext uri="{FF2B5EF4-FFF2-40B4-BE49-F238E27FC236}">
                  <a16:creationId xmlns:a16="http://schemas.microsoft.com/office/drawing/2014/main" id="{FF1455D8-6D7D-1E36-800C-F795DBCB24B1}"/>
                </a:ext>
              </a:extLst>
            </p:cNvPr>
            <p:cNvSpPr/>
            <p:nvPr/>
          </p:nvSpPr>
          <p:spPr>
            <a:xfrm>
              <a:off x="8994471" y="41656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Oval 100">
              <a:extLst>
                <a:ext uri="{FF2B5EF4-FFF2-40B4-BE49-F238E27FC236}">
                  <a16:creationId xmlns:a16="http://schemas.microsoft.com/office/drawing/2014/main" id="{EAEF4877-676A-3CE5-CE59-D1BF2AD7650D}"/>
                </a:ext>
              </a:extLst>
            </p:cNvPr>
            <p:cNvSpPr/>
            <p:nvPr/>
          </p:nvSpPr>
          <p:spPr>
            <a:xfrm>
              <a:off x="7285648" y="417487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Oval 101">
              <a:extLst>
                <a:ext uri="{FF2B5EF4-FFF2-40B4-BE49-F238E27FC236}">
                  <a16:creationId xmlns:a16="http://schemas.microsoft.com/office/drawing/2014/main" id="{2D73341D-8493-D0F7-112B-1DFD6EB53A67}"/>
                </a:ext>
              </a:extLst>
            </p:cNvPr>
            <p:cNvSpPr/>
            <p:nvPr/>
          </p:nvSpPr>
          <p:spPr>
            <a:xfrm>
              <a:off x="7290876"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Oval 102">
              <a:extLst>
                <a:ext uri="{FF2B5EF4-FFF2-40B4-BE49-F238E27FC236}">
                  <a16:creationId xmlns:a16="http://schemas.microsoft.com/office/drawing/2014/main" id="{788529C8-4A5D-022E-E00F-14096C03EED4}"/>
                </a:ext>
              </a:extLst>
            </p:cNvPr>
            <p:cNvSpPr/>
            <p:nvPr/>
          </p:nvSpPr>
          <p:spPr>
            <a:xfrm>
              <a:off x="7898260"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4" name="Oval 103">
              <a:extLst>
                <a:ext uri="{FF2B5EF4-FFF2-40B4-BE49-F238E27FC236}">
                  <a16:creationId xmlns:a16="http://schemas.microsoft.com/office/drawing/2014/main" id="{8B605388-C623-8817-ADFE-18D4D9CEC368}"/>
                </a:ext>
              </a:extLst>
            </p:cNvPr>
            <p:cNvSpPr/>
            <p:nvPr/>
          </p:nvSpPr>
          <p:spPr>
            <a:xfrm>
              <a:off x="7896396"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Oval 104">
              <a:extLst>
                <a:ext uri="{FF2B5EF4-FFF2-40B4-BE49-F238E27FC236}">
                  <a16:creationId xmlns:a16="http://schemas.microsoft.com/office/drawing/2014/main" id="{06C82D98-D1E5-6FB2-A8BF-2B6CCA9E11D6}"/>
                </a:ext>
              </a:extLst>
            </p:cNvPr>
            <p:cNvSpPr/>
            <p:nvPr/>
          </p:nvSpPr>
          <p:spPr>
            <a:xfrm>
              <a:off x="8383376"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83D7EFEF-77FE-B34B-47A2-75E85200AE30}"/>
                </a:ext>
              </a:extLst>
            </p:cNvPr>
            <p:cNvSpPr/>
            <p:nvPr/>
          </p:nvSpPr>
          <p:spPr>
            <a:xfrm>
              <a:off x="8383376" y="4761634"/>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DC047E9A-AA63-EFA4-47E5-EC0DACE3B14C}"/>
                </a:ext>
              </a:extLst>
            </p:cNvPr>
            <p:cNvSpPr/>
            <p:nvPr/>
          </p:nvSpPr>
          <p:spPr>
            <a:xfrm>
              <a:off x="8383376" y="4757145"/>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0DB11319-0647-36A5-1DC1-515CC7063A49}"/>
                </a:ext>
              </a:extLst>
            </p:cNvPr>
            <p:cNvSpPr/>
            <p:nvPr/>
          </p:nvSpPr>
          <p:spPr>
            <a:xfrm>
              <a:off x="8381512"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9" name="Oval 108">
            <a:extLst>
              <a:ext uri="{FF2B5EF4-FFF2-40B4-BE49-F238E27FC236}">
                <a16:creationId xmlns:a16="http://schemas.microsoft.com/office/drawing/2014/main" id="{25345252-B9BC-9C51-FF40-65E125410F37}"/>
              </a:ext>
            </a:extLst>
          </p:cNvPr>
          <p:cNvSpPr/>
          <p:nvPr/>
        </p:nvSpPr>
        <p:spPr>
          <a:xfrm>
            <a:off x="3715461"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TextBox 111">
            <a:extLst>
              <a:ext uri="{FF2B5EF4-FFF2-40B4-BE49-F238E27FC236}">
                <a16:creationId xmlns:a16="http://schemas.microsoft.com/office/drawing/2014/main" id="{DD4744A4-6563-560F-E418-EE94235D6723}"/>
              </a:ext>
            </a:extLst>
          </p:cNvPr>
          <p:cNvSpPr txBox="1"/>
          <p:nvPr/>
        </p:nvSpPr>
        <p:spPr>
          <a:xfrm>
            <a:off x="255891" y="6336377"/>
            <a:ext cx="2000958" cy="369332"/>
          </a:xfrm>
          <a:prstGeom prst="rect">
            <a:avLst/>
          </a:prstGeom>
          <a:noFill/>
        </p:spPr>
        <p:txBody>
          <a:bodyPr wrap="square" rtlCol="0">
            <a:spAutoFit/>
          </a:bodyPr>
          <a:lstStyle/>
          <a:p>
            <a:r>
              <a:rPr lang="en-GB" dirty="0"/>
              <a:t>Week 5</a:t>
            </a:r>
          </a:p>
        </p:txBody>
      </p:sp>
    </p:spTree>
    <p:extLst>
      <p:ext uri="{BB962C8B-B14F-4D97-AF65-F5344CB8AC3E}">
        <p14:creationId xmlns:p14="http://schemas.microsoft.com/office/powerpoint/2010/main" val="14087300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10710235" cy="830997"/>
          </a:xfrm>
          <a:prstGeom prst="rect">
            <a:avLst/>
          </a:prstGeom>
          <a:noFill/>
        </p:spPr>
        <p:txBody>
          <a:bodyPr wrap="square" rtlCol="0">
            <a:spAutoFit/>
          </a:bodyPr>
          <a:lstStyle/>
          <a:p>
            <a:r>
              <a:rPr lang="en-GB" sz="2400" dirty="0"/>
              <a:t>You are going to take all the activities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830997"/>
          </a:xfrm>
          <a:prstGeom prst="rect">
            <a:avLst/>
          </a:prstGeom>
          <a:noFill/>
        </p:spPr>
        <p:txBody>
          <a:bodyPr wrap="square" rtlCol="0">
            <a:spAutoFit/>
          </a:bodyPr>
          <a:lstStyle/>
          <a:p>
            <a:r>
              <a:rPr lang="en-GB" sz="2400" dirty="0"/>
              <a:t>The home learning for this week is set out on a sheet with instructions. You will receive a new sheet and some new activities each week.</a:t>
            </a:r>
          </a:p>
        </p:txBody>
      </p:sp>
      <p:pic>
        <p:nvPicPr>
          <p:cNvPr id="7" name="Audio 6">
            <a:hlinkClick r:id="" action="ppaction://media"/>
            <a:extLst>
              <a:ext uri="{FF2B5EF4-FFF2-40B4-BE49-F238E27FC236}">
                <a16:creationId xmlns:a16="http://schemas.microsoft.com/office/drawing/2014/main" id="{2423B6C2-6083-3B57-1C50-70431D1D3C5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86521072"/>
      </p:ext>
    </p:extLst>
  </p:cSld>
  <p:clrMapOvr>
    <a:masterClrMapping/>
  </p:clrMapOvr>
  <mc:AlternateContent xmlns:mc="http://schemas.openxmlformats.org/markup-compatibility/2006">
    <mc:Choice xmlns:p14="http://schemas.microsoft.com/office/powerpoint/2010/main" Requires="p14">
      <p:transition spd="slow" p14:dur="2000" advTm="17730"/>
    </mc:Choice>
    <mc:Fallback>
      <p:transition spd="slow" advTm="177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EB93EF-6207-0313-865B-AE5B9F48E40C}"/>
              </a:ext>
            </a:extLst>
          </p:cNvPr>
          <p:cNvPicPr>
            <a:picLocks noChangeAspect="1"/>
          </p:cNvPicPr>
          <p:nvPr/>
        </p:nvPicPr>
        <p:blipFill>
          <a:blip r:embed="rId6"/>
          <a:stretch>
            <a:fillRect/>
          </a:stretch>
        </p:blipFill>
        <p:spPr>
          <a:xfrm>
            <a:off x="3551462" y="179291"/>
            <a:ext cx="4550231" cy="6442084"/>
          </a:xfrm>
          <a:prstGeom prst="rect">
            <a:avLst/>
          </a:prstGeom>
        </p:spPr>
      </p:pic>
      <p:sp>
        <p:nvSpPr>
          <p:cNvPr id="5" name="Rectangle 4">
            <a:extLst>
              <a:ext uri="{FF2B5EF4-FFF2-40B4-BE49-F238E27FC236}">
                <a16:creationId xmlns:a16="http://schemas.microsoft.com/office/drawing/2014/main" id="{697DFC9E-5F8F-54FF-FBBE-30FD93F69F84}"/>
              </a:ext>
            </a:extLst>
          </p:cNvPr>
          <p:cNvSpPr/>
          <p:nvPr/>
        </p:nvSpPr>
        <p:spPr>
          <a:xfrm>
            <a:off x="3551462" y="1193074"/>
            <a:ext cx="2509704"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0A560868-2D92-DC0F-A8DA-8434A642DB97}"/>
              </a:ext>
            </a:extLst>
          </p:cNvPr>
          <p:cNvSpPr/>
          <p:nvPr/>
        </p:nvSpPr>
        <p:spPr>
          <a:xfrm>
            <a:off x="6061166" y="1193073"/>
            <a:ext cx="1990725"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C5A45A-C4B4-2E57-7EC4-3560F009A545}"/>
              </a:ext>
            </a:extLst>
          </p:cNvPr>
          <p:cNvSpPr/>
          <p:nvPr/>
        </p:nvSpPr>
        <p:spPr>
          <a:xfrm>
            <a:off x="3553912" y="4887139"/>
            <a:ext cx="4497979" cy="172298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Audio 7">
            <a:hlinkClick r:id="" action="ppaction://media"/>
            <a:extLst>
              <a:ext uri="{FF2B5EF4-FFF2-40B4-BE49-F238E27FC236}">
                <a16:creationId xmlns:a16="http://schemas.microsoft.com/office/drawing/2014/main" id="{96E12242-55F4-01CB-DF6A-69D523DBAB2C}"/>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544485260"/>
      </p:ext>
    </p:extLst>
  </p:cSld>
  <p:clrMapOvr>
    <a:masterClrMapping/>
  </p:clrMapOvr>
  <mc:AlternateContent xmlns:mc="http://schemas.openxmlformats.org/markup-compatibility/2006">
    <mc:Choice xmlns:p14="http://schemas.microsoft.com/office/powerpoint/2010/main" Requires="p14">
      <p:transition spd="slow" p14:dur="2000" advTm="18023"/>
    </mc:Choice>
    <mc:Fallback>
      <p:transition spd="slow" advTm="180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5"/>
                                        </p:tgtEl>
                                      </p:cBhvr>
                                    </p:animEffect>
                                    <p:set>
                                      <p:cBhvr>
                                        <p:cTn id="16" dur="1" fill="hold">
                                          <p:stCondLst>
                                            <p:cond delay="499"/>
                                          </p:stCondLst>
                                        </p:cTn>
                                        <p:tgtEl>
                                          <p:spTgt spid="5"/>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6"/>
                                        </p:tgtEl>
                                      </p:cBhvr>
                                    </p:animEffect>
                                    <p:set>
                                      <p:cBhvr>
                                        <p:cTn id="24" dur="1" fill="hold">
                                          <p:stCondLst>
                                            <p:cond delay="499"/>
                                          </p:stCondLst>
                                        </p:cTn>
                                        <p:tgtEl>
                                          <p:spTgt spid="6"/>
                                        </p:tgtEl>
                                        <p:attrNameLst>
                                          <p:attrName>style.visibility</p:attrName>
                                        </p:attrNameLst>
                                      </p:cBhvr>
                                      <p:to>
                                        <p:strVal val="hidden"/>
                                      </p:to>
                                    </p:set>
                                  </p:childTnLst>
                                </p:cTn>
                              </p:par>
                              <p:par>
                                <p:cTn id="25" presetID="10"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7"/>
                                        </p:tgtEl>
                                      </p:cBhvr>
                                    </p:animEffect>
                                    <p:set>
                                      <p:cBhvr>
                                        <p:cTn id="3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3" fill="hold" display="0">
                  <p:stCondLst>
                    <p:cond delay="indefinite"/>
                  </p:stCondLst>
                  <p:endCondLst>
                    <p:cond evt="onStopAudio" delay="0">
                      <p:tgtEl>
                        <p:sldTgt/>
                      </p:tgtEl>
                    </p:cond>
                  </p:endCondLst>
                </p:cTn>
                <p:tgtEl>
                  <p:spTgt spid="8"/>
                </p:tgtEl>
              </p:cMediaNode>
            </p:audio>
          </p:childTnLst>
        </p:cTn>
      </p:par>
    </p:tnLst>
    <p:bldLst>
      <p:bldP spid="5" grpId="0" animBg="1"/>
      <p:bldP spid="5" grpId="1" animBg="1"/>
      <p:bldP spid="6" grpId="0" animBg="1"/>
      <p:bldP spid="6" grpId="1" animBg="1"/>
      <p:bldP spid="7" grpId="0" animBg="1"/>
      <p:bldP spid="7"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6041B42-9090-FAA8-1A64-8BB2DF51FAC7}"/>
              </a:ext>
            </a:extLst>
          </p:cNvPr>
          <p:cNvPicPr>
            <a:picLocks noChangeAspect="1"/>
          </p:cNvPicPr>
          <p:nvPr/>
        </p:nvPicPr>
        <p:blipFill>
          <a:blip r:embed="rId5"/>
          <a:stretch>
            <a:fillRect/>
          </a:stretch>
        </p:blipFill>
        <p:spPr>
          <a:xfrm>
            <a:off x="3147556" y="174826"/>
            <a:ext cx="4803960" cy="6508348"/>
          </a:xfrm>
          <a:prstGeom prst="rect">
            <a:avLst/>
          </a:prstGeom>
        </p:spPr>
      </p:pic>
      <p:sp>
        <p:nvSpPr>
          <p:cNvPr id="5" name="TextBox 4">
            <a:extLst>
              <a:ext uri="{FF2B5EF4-FFF2-40B4-BE49-F238E27FC236}">
                <a16:creationId xmlns:a16="http://schemas.microsoft.com/office/drawing/2014/main" id="{EE08ED8C-793E-4530-ED57-FE57B455C709}"/>
              </a:ext>
            </a:extLst>
          </p:cNvPr>
          <p:cNvSpPr txBox="1"/>
          <p:nvPr/>
        </p:nvSpPr>
        <p:spPr>
          <a:xfrm>
            <a:off x="6096000" y="2327341"/>
            <a:ext cx="1449390" cy="600164"/>
          </a:xfrm>
          <a:prstGeom prst="rect">
            <a:avLst/>
          </a:prstGeom>
          <a:noFill/>
        </p:spPr>
        <p:txBody>
          <a:bodyPr wrap="square" rtlCol="0">
            <a:spAutoFit/>
          </a:bodyPr>
          <a:lstStyle/>
          <a:p>
            <a:r>
              <a:rPr lang="en-GB" sz="1100" b="1" dirty="0">
                <a:latin typeface="Bradley Hand ITC" panose="03070402050302030203" pitchFamily="66" charset="0"/>
              </a:rPr>
              <a:t>Played with dad. Sam was able to say see all the parts of 7.</a:t>
            </a:r>
          </a:p>
        </p:txBody>
      </p:sp>
      <p:sp>
        <p:nvSpPr>
          <p:cNvPr id="6" name="Oval 5">
            <a:extLst>
              <a:ext uri="{FF2B5EF4-FFF2-40B4-BE49-F238E27FC236}">
                <a16:creationId xmlns:a16="http://schemas.microsoft.com/office/drawing/2014/main" id="{A7A554E4-B3F8-1DA5-5806-FB95F6C52580}"/>
              </a:ext>
            </a:extLst>
          </p:cNvPr>
          <p:cNvSpPr/>
          <p:nvPr/>
        </p:nvSpPr>
        <p:spPr>
          <a:xfrm>
            <a:off x="3729445" y="5991497"/>
            <a:ext cx="476795" cy="513806"/>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0EE386F-4651-FB8A-D4BE-94C6B51990AB}"/>
              </a:ext>
            </a:extLst>
          </p:cNvPr>
          <p:cNvSpPr/>
          <p:nvPr/>
        </p:nvSpPr>
        <p:spPr>
          <a:xfrm>
            <a:off x="5969254" y="2327341"/>
            <a:ext cx="1824801" cy="600164"/>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Audio 3">
            <a:hlinkClick r:id="" action="ppaction://media"/>
            <a:extLst>
              <a:ext uri="{FF2B5EF4-FFF2-40B4-BE49-F238E27FC236}">
                <a16:creationId xmlns:a16="http://schemas.microsoft.com/office/drawing/2014/main" id="{D45FB483-4ABF-4BA2-CB9A-7B3D79A22DA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64556236"/>
      </p:ext>
    </p:extLst>
  </p:cSld>
  <p:clrMapOvr>
    <a:masterClrMapping/>
  </p:clrMapOvr>
  <mc:AlternateContent xmlns:mc="http://schemas.openxmlformats.org/markup-compatibility/2006">
    <mc:Choice xmlns:p14="http://schemas.microsoft.com/office/powerpoint/2010/main" Requires="p14">
      <p:transition spd="slow" p14:dur="2000" advTm="15698"/>
    </mc:Choice>
    <mc:Fallback>
      <p:transition spd="slow" advTm="156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bldLst>
      <p:bldP spid="6"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Department for Education: Development Matters (2023) Available at: </a:t>
            </a:r>
            <a:r>
              <a:rPr kumimoji="0" lang="en-GB" sz="2000" b="0" i="0" u="none" strike="noStrike" kern="1200" cap="none" spc="0" normalizeH="0" baseline="0" noProof="0" dirty="0">
                <a:ln>
                  <a:noFill/>
                </a:ln>
                <a:solidFill>
                  <a:srgbClr val="000000"/>
                </a:solidFill>
                <a:effectLst/>
                <a:uLnTx/>
                <a:uFillTx/>
                <a:latin typeface="Arial"/>
                <a:ea typeface="+mn-ea"/>
                <a:cs typeface="+mn-cs"/>
                <a:hlinkClick r:id="rId4"/>
              </a:rPr>
              <a:t>Development Matters - GOV.UK (www.gov.uk)</a:t>
            </a:r>
            <a:r>
              <a:rPr kumimoji="0" lang="en-GB" sz="2000" b="0" i="0" u="none" strike="noStrike" kern="1200" cap="none" spc="0" normalizeH="0" baseline="0" noProof="0" dirty="0">
                <a:ln>
                  <a:noFill/>
                </a:ln>
                <a:solidFill>
                  <a:srgbClr val="000000"/>
                </a:solidFill>
                <a:effectLst/>
                <a:uLnTx/>
                <a:uFillTx/>
                <a:latin typeface="Arial"/>
                <a:ea typeface="+mn-ea"/>
                <a:cs typeface="+mn-cs"/>
              </a:rPr>
              <a:t> </a:t>
            </a:r>
            <a:r>
              <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(Accessed 27-09-23)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585858"/>
              </a:solidFill>
              <a:effectLst/>
              <a:uLnTx/>
              <a:uFillTx/>
              <a:latin typeface="Arial"/>
              <a:ea typeface="+mn-ea"/>
              <a:cs typeface="+mn-cs"/>
            </a:endParaRPr>
          </a:p>
        </p:txBody>
      </p:sp>
      <p:pic>
        <p:nvPicPr>
          <p:cNvPr id="5" name="Audio 4">
            <a:hlinkClick r:id="" action="ppaction://media"/>
            <a:extLst>
              <a:ext uri="{FF2B5EF4-FFF2-40B4-BE49-F238E27FC236}">
                <a16:creationId xmlns:a16="http://schemas.microsoft.com/office/drawing/2014/main" id="{9F634E9B-1BF3-9F57-007D-65C3E3342B4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70737870"/>
      </p:ext>
    </p:extLst>
  </p:cSld>
  <p:clrMapOvr>
    <a:masterClrMapping/>
  </p:clrMapOvr>
  <mc:AlternateContent xmlns:mc="http://schemas.openxmlformats.org/markup-compatibility/2006">
    <mc:Choice xmlns:p14="http://schemas.microsoft.com/office/powerpoint/2010/main" Requires="p14">
      <p:transition spd="slow" p14:dur="2000" advTm="6808"/>
    </mc:Choice>
    <mc:Fallback>
      <p:transition spd="slow" advTm="6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pic>
        <p:nvPicPr>
          <p:cNvPr id="4" name="Audio 3">
            <a:hlinkClick r:id="" action="ppaction://media"/>
            <a:extLst>
              <a:ext uri="{FF2B5EF4-FFF2-40B4-BE49-F238E27FC236}">
                <a16:creationId xmlns:a16="http://schemas.microsoft.com/office/drawing/2014/main" id="{259F844D-3956-2344-1640-1995922E20F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68529798"/>
      </p:ext>
    </p:extLst>
  </p:cSld>
  <p:clrMapOvr>
    <a:masterClrMapping/>
  </p:clrMapOvr>
  <mc:AlternateContent xmlns:mc="http://schemas.openxmlformats.org/markup-compatibility/2006">
    <mc:Choice xmlns:p14="http://schemas.microsoft.com/office/powerpoint/2010/main" Requires="p14">
      <p:transition spd="slow" p14:dur="2000" advTm="8949"/>
    </mc:Choice>
    <mc:Fallback>
      <p:transition spd="slow" advTm="8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191589" y="430660"/>
            <a:ext cx="11382246" cy="982117"/>
          </a:xfrm>
        </p:spPr>
        <p:txBody>
          <a:bodyPr/>
          <a:lstStyle/>
          <a:p>
            <a:r>
              <a:rPr lang="en-GB" sz="3200" dirty="0"/>
              <a:t>Survey for </a:t>
            </a:r>
            <a:r>
              <a:rPr lang="en-GB" sz="3200" dirty="0">
                <a:highlight>
                  <a:srgbClr val="FFFF00"/>
                </a:highlight>
              </a:rPr>
              <a:t>schools</a:t>
            </a:r>
            <a:r>
              <a:rPr lang="en-GB" sz="3200" dirty="0"/>
              <a:t> – after each parental workshop</a:t>
            </a:r>
          </a:p>
        </p:txBody>
      </p:sp>
      <p:sp>
        <p:nvSpPr>
          <p:cNvPr id="5" name="TextBox 4">
            <a:extLst>
              <a:ext uri="{FF2B5EF4-FFF2-40B4-BE49-F238E27FC236}">
                <a16:creationId xmlns:a16="http://schemas.microsoft.com/office/drawing/2014/main" id="{EE2EFE27-8DB3-EB05-8A12-CE616CD87839}"/>
              </a:ext>
            </a:extLst>
          </p:cNvPr>
          <p:cNvSpPr txBox="1"/>
          <p:nvPr/>
        </p:nvSpPr>
        <p:spPr>
          <a:xfrm>
            <a:off x="127000" y="1562131"/>
            <a:ext cx="602338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Arial"/>
                <a:ea typeface="+mn-ea"/>
                <a:cs typeface="+mn-cs"/>
                <a:hlinkClick r:id="rId2"/>
              </a:rPr>
              <a:t>https://forms.microsoft.com/e/vQmZZ1HW4Y</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66A3DBEA-062A-11D3-055B-E1AD823F0973}"/>
              </a:ext>
            </a:extLst>
          </p:cNvPr>
          <p:cNvSpPr txBox="1"/>
          <p:nvPr/>
        </p:nvSpPr>
        <p:spPr>
          <a:xfrm>
            <a:off x="4983602" y="2818570"/>
            <a:ext cx="7081398"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Use this form to tell the national Parent Project team about who you've worked with. Complete the form for each individual workshop.</a:t>
            </a:r>
            <a:b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br>
            <a:endPar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If you have any questions about this survey, please contact your local Maths Hub or email mathshubs@ncetm.org.uk </a:t>
            </a:r>
            <a:endParaRPr kumimoji="0" lang="en-GB" sz="18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p:txBody>
      </p:sp>
      <p:pic>
        <p:nvPicPr>
          <p:cNvPr id="3" name="Picture 2" descr="A qr code on a blue background&#10;&#10;Description automatically generated">
            <a:extLst>
              <a:ext uri="{FF2B5EF4-FFF2-40B4-BE49-F238E27FC236}">
                <a16:creationId xmlns:a16="http://schemas.microsoft.com/office/drawing/2014/main" id="{3C453B0C-2D53-D518-2BB7-DDFA0A5828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 y="2209799"/>
            <a:ext cx="4552507" cy="4552507"/>
          </a:xfrm>
          <a:prstGeom prst="rect">
            <a:avLst/>
          </a:prstGeom>
        </p:spPr>
      </p:pic>
    </p:spTree>
    <p:extLst>
      <p:ext uri="{BB962C8B-B14F-4D97-AF65-F5344CB8AC3E}">
        <p14:creationId xmlns:p14="http://schemas.microsoft.com/office/powerpoint/2010/main" val="16041478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191589" y="430660"/>
            <a:ext cx="11382246" cy="982117"/>
          </a:xfrm>
        </p:spPr>
        <p:txBody>
          <a:bodyPr/>
          <a:lstStyle/>
          <a:p>
            <a:r>
              <a:rPr lang="en-GB" sz="3200" dirty="0"/>
              <a:t>Survey for </a:t>
            </a:r>
            <a:r>
              <a:rPr lang="en-GB" sz="3200" dirty="0">
                <a:highlight>
                  <a:srgbClr val="FFFF00"/>
                </a:highlight>
              </a:rPr>
              <a:t>parents and carers </a:t>
            </a:r>
            <a:r>
              <a:rPr lang="en-GB" sz="3200" dirty="0"/>
              <a:t>– post-project impact</a:t>
            </a:r>
          </a:p>
        </p:txBody>
      </p:sp>
      <p:sp>
        <p:nvSpPr>
          <p:cNvPr id="5" name="TextBox 4">
            <a:extLst>
              <a:ext uri="{FF2B5EF4-FFF2-40B4-BE49-F238E27FC236}">
                <a16:creationId xmlns:a16="http://schemas.microsoft.com/office/drawing/2014/main" id="{EE2EFE27-8DB3-EB05-8A12-CE616CD87839}"/>
              </a:ext>
            </a:extLst>
          </p:cNvPr>
          <p:cNvSpPr txBox="1"/>
          <p:nvPr/>
        </p:nvSpPr>
        <p:spPr>
          <a:xfrm>
            <a:off x="127000" y="1562131"/>
            <a:ext cx="591399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hlinkClick r:id="rId2"/>
              </a:rPr>
              <a:t>https://forms.microsoft.com/e/3PfpjanJe9</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66A3DBEA-062A-11D3-055B-E1AD823F0973}"/>
              </a:ext>
            </a:extLst>
          </p:cNvPr>
          <p:cNvSpPr txBox="1"/>
          <p:nvPr/>
        </p:nvSpPr>
        <p:spPr>
          <a:xfrm>
            <a:off x="5085806" y="2173150"/>
            <a:ext cx="697919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Arial"/>
                <a:ea typeface="+mn-ea"/>
                <a:cs typeface="+mn-cs"/>
              </a:rPr>
              <a:t>We ask that this link should be distributed by schools to the parents involved in the project.</a:t>
            </a:r>
          </a:p>
        </p:txBody>
      </p:sp>
      <p:pic>
        <p:nvPicPr>
          <p:cNvPr id="3" name="Picture 2" descr="A qr code on a green background&#10;&#10;Description automatically generated">
            <a:extLst>
              <a:ext uri="{FF2B5EF4-FFF2-40B4-BE49-F238E27FC236}">
                <a16:creationId xmlns:a16="http://schemas.microsoft.com/office/drawing/2014/main" id="{894D4C16-B341-25B9-F1C4-94C66B4BC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 y="2110038"/>
            <a:ext cx="4636386" cy="4636386"/>
          </a:xfrm>
          <a:prstGeom prst="rect">
            <a:avLst/>
          </a:prstGeom>
        </p:spPr>
      </p:pic>
    </p:spTree>
    <p:extLst>
      <p:ext uri="{BB962C8B-B14F-4D97-AF65-F5344CB8AC3E}">
        <p14:creationId xmlns:p14="http://schemas.microsoft.com/office/powerpoint/2010/main" val="427582861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5|3|2.9|3.4"/>
</p:tagLst>
</file>

<file path=ppt/tags/tag2.xml><?xml version="1.0" encoding="utf-8"?>
<p:tagLst xmlns:a="http://schemas.openxmlformats.org/drawingml/2006/main" xmlns:r="http://schemas.openxmlformats.org/officeDocument/2006/relationships" xmlns:p="http://schemas.openxmlformats.org/presentationml/2006/main">
  <p:tag name="TIMING" val="|8.8|0.8|1.4|2.7|1.7|1.9|2.3"/>
</p:tagLst>
</file>

<file path=ppt/tags/tag3.xml><?xml version="1.0" encoding="utf-8"?>
<p:tagLst xmlns:a="http://schemas.openxmlformats.org/drawingml/2006/main" xmlns:r="http://schemas.openxmlformats.org/officeDocument/2006/relationships" xmlns:p="http://schemas.openxmlformats.org/presentationml/2006/main">
  <p:tag name="TIMING" val="|3.8|0.7"/>
</p:tagLst>
</file>

<file path=ppt/tags/tag4.xml><?xml version="1.0" encoding="utf-8"?>
<p:tagLst xmlns:a="http://schemas.openxmlformats.org/drawingml/2006/main" xmlns:r="http://schemas.openxmlformats.org/officeDocument/2006/relationships" xmlns:p="http://schemas.openxmlformats.org/presentationml/2006/main">
  <p:tag name="TIMING" val="|5.8|4.5|3.7"/>
</p:tagLst>
</file>

<file path=ppt/theme/theme1.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ctem1">
  <a:themeElements>
    <a:clrScheme name="Custom 14">
      <a:dk1>
        <a:srgbClr val="000000"/>
      </a:dk1>
      <a:lt1>
        <a:srgbClr val="FFFFFF"/>
      </a:lt1>
      <a:dk2>
        <a:srgbClr val="327473"/>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1843</TotalTime>
  <Words>4032</Words>
  <Application>Microsoft Office PowerPoint</Application>
  <PresentationFormat>Widescreen</PresentationFormat>
  <Paragraphs>322</Paragraphs>
  <Slides>49</Slides>
  <Notes>39</Notes>
  <HiddenSlides>0</HiddenSlides>
  <MMClips>20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49</vt:i4>
      </vt:variant>
    </vt:vector>
  </HeadingPairs>
  <TitlesOfParts>
    <vt:vector size="57" baseType="lpstr">
      <vt:lpstr>Arial</vt:lpstr>
      <vt:lpstr>Bradley Hand ITC</vt:lpstr>
      <vt:lpstr>Calibri</vt:lpstr>
      <vt:lpstr>Century Gothic</vt:lpstr>
      <vt:lpstr>Myriad Pro</vt:lpstr>
      <vt:lpstr>Segoe UI</vt:lpstr>
      <vt:lpstr>Custom Design</vt:lpstr>
      <vt:lpstr>nctem1</vt:lpstr>
      <vt:lpstr>Survey for parents and carers – start of workshop </vt:lpstr>
      <vt:lpstr>Mastering Number at Home  Year 1</vt:lpstr>
      <vt:lpstr>PowerPoint Presentation</vt:lpstr>
      <vt:lpstr>Why work with your child?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 tasks</vt:lpstr>
      <vt:lpstr>Play ‘Drop the counters’</vt:lpstr>
      <vt:lpstr>PowerPoint Presentation</vt:lpstr>
      <vt:lpstr>PowerPoint Presentation</vt:lpstr>
      <vt:lpstr>Play ‘Egg Box 6’ with counters</vt:lpstr>
      <vt:lpstr>PowerPoint Presentation</vt:lpstr>
      <vt:lpstr>Place all counters red side up</vt:lpstr>
      <vt:lpstr>Turn over one counter at a time so you can see the yellow side</vt:lpstr>
      <vt:lpstr>PowerPoint Presentation</vt:lpstr>
      <vt:lpstr>PowerPoint Presentation</vt:lpstr>
      <vt:lpstr>Play ‘Egg Box 6’ with objects</vt:lpstr>
      <vt:lpstr>PowerPoint Presentation</vt:lpstr>
      <vt:lpstr>PowerPoint Presentation</vt:lpstr>
      <vt:lpstr>Find pairs to 6 with dots</vt:lpstr>
      <vt:lpstr>Play: ‘Find pairs to 6’ with dot cards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Subitising – 6 or 7</vt:lpstr>
      <vt:lpstr>Home Learning</vt:lpstr>
      <vt:lpstr>PowerPoint Presentation</vt:lpstr>
      <vt:lpstr>PowerPoint Presentation</vt:lpstr>
      <vt:lpstr>References:</vt:lpstr>
      <vt:lpstr>Thank you!</vt:lpstr>
      <vt:lpstr>Survey for schools – after each parental workshop</vt:lpstr>
      <vt:lpstr>Survey for parents and carers – post-project impact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at Home  Year 1</dc:title>
  <dc:creator>Roy Broadfield</dc:creator>
  <cp:lastModifiedBy>Rhian Duckworth</cp:lastModifiedBy>
  <cp:revision>23</cp:revision>
  <dcterms:created xsi:type="dcterms:W3CDTF">2022-08-03T09:59:11Z</dcterms:created>
  <dcterms:modified xsi:type="dcterms:W3CDTF">2024-02-26T11:34:39Z</dcterms:modified>
</cp:coreProperties>
</file>