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C9D0BD-64BE-4F66-B225-72365EEB2751}" v="5" dt="2023-01-16T11:42:55.1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862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850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798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427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433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089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0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268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005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341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2AE54-A01F-46D6-9348-ECCA71F1384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2864-E53C-4737-9A20-67F0EF71E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079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2AE54-A01F-46D6-9348-ECCA71F1384E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12864-E53C-4737-9A20-67F0EF71E8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983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19872" y="188640"/>
            <a:ext cx="2385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Progression in addition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3938994"/>
              </p:ext>
            </p:extLst>
          </p:nvPr>
        </p:nvGraphicFramePr>
        <p:xfrm>
          <a:off x="451991" y="615355"/>
          <a:ext cx="8296473" cy="599006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568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68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68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68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68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8813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21357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4760">
                <a:tc>
                  <a:txBody>
                    <a:bodyPr/>
                    <a:lstStyle/>
                    <a:p>
                      <a:r>
                        <a:rPr lang="en-GB" sz="1050" dirty="0"/>
                        <a:t>Add one more to numbers up to 20 practically.</a:t>
                      </a:r>
                    </a:p>
                    <a:p>
                      <a:endParaRPr lang="en-GB" sz="1050" dirty="0"/>
                    </a:p>
                    <a:p>
                      <a:r>
                        <a:rPr lang="en-GB" sz="1050" dirty="0"/>
                        <a:t>Develop understanding of addition</a:t>
                      </a:r>
                      <a:r>
                        <a:rPr lang="en-GB" sz="1050" baseline="0" dirty="0"/>
                        <a:t> up to 20.</a:t>
                      </a:r>
                    </a:p>
                    <a:p>
                      <a:endParaRPr lang="en-GB" sz="1050" baseline="0" dirty="0"/>
                    </a:p>
                    <a:p>
                      <a:pPr algn="ctr"/>
                      <a:r>
                        <a:rPr lang="en-GB" sz="700" baseline="0" dirty="0"/>
                        <a:t>(Concrete using objects)</a:t>
                      </a:r>
                    </a:p>
                    <a:p>
                      <a:endParaRPr lang="en-GB" sz="700" dirty="0"/>
                    </a:p>
                    <a:p>
                      <a:endParaRPr lang="en-GB" sz="700" dirty="0"/>
                    </a:p>
                    <a:p>
                      <a:endParaRPr lang="en-GB" sz="700" dirty="0"/>
                    </a:p>
                    <a:p>
                      <a:endParaRPr lang="en-GB" sz="700" dirty="0"/>
                    </a:p>
                    <a:p>
                      <a:endParaRPr lang="en-GB" sz="700" dirty="0"/>
                    </a:p>
                    <a:p>
                      <a:endParaRPr lang="en-GB" sz="700" dirty="0"/>
                    </a:p>
                    <a:p>
                      <a:pPr algn="ctr"/>
                      <a:endParaRPr lang="en-GB" sz="700" dirty="0"/>
                    </a:p>
                    <a:p>
                      <a:pPr algn="ctr"/>
                      <a:r>
                        <a:rPr lang="en-GB" sz="700" dirty="0"/>
                        <a:t>(</a:t>
                      </a:r>
                      <a:r>
                        <a:rPr lang="en-GB" sz="700" dirty="0" err="1"/>
                        <a:t>Pictoral</a:t>
                      </a:r>
                      <a:r>
                        <a:rPr lang="en-GB" sz="700" dirty="0"/>
                        <a:t>)</a:t>
                      </a:r>
                    </a:p>
                    <a:p>
                      <a:pPr algn="ctr"/>
                      <a:endParaRPr lang="en-GB" sz="700" dirty="0"/>
                    </a:p>
                    <a:p>
                      <a:pPr algn="ctr"/>
                      <a:endParaRPr lang="en-GB" sz="700" dirty="0"/>
                    </a:p>
                    <a:p>
                      <a:pPr algn="ctr"/>
                      <a:endParaRPr lang="en-GB" sz="700" dirty="0"/>
                    </a:p>
                    <a:p>
                      <a:pPr algn="ctr"/>
                      <a:endParaRPr lang="en-GB" sz="700" dirty="0"/>
                    </a:p>
                    <a:p>
                      <a:pPr algn="ctr"/>
                      <a:endParaRPr lang="en-GB" sz="700" dirty="0"/>
                    </a:p>
                    <a:p>
                      <a:pPr algn="ctr"/>
                      <a:endParaRPr lang="en-GB" sz="700" dirty="0"/>
                    </a:p>
                    <a:p>
                      <a:pPr algn="ctr"/>
                      <a:endParaRPr lang="en-GB" sz="700" dirty="0"/>
                    </a:p>
                    <a:p>
                      <a:pPr algn="ctr"/>
                      <a:endParaRPr lang="en-GB" sz="700" dirty="0"/>
                    </a:p>
                    <a:p>
                      <a:pPr algn="ctr"/>
                      <a:endParaRPr lang="en-GB" sz="700" dirty="0"/>
                    </a:p>
                    <a:p>
                      <a:pPr algn="ctr"/>
                      <a:endParaRPr lang="en-GB" sz="70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(Abstract)</a:t>
                      </a:r>
                    </a:p>
                    <a:p>
                      <a:pPr algn="ctr"/>
                      <a:endParaRPr lang="en-GB" sz="700" dirty="0"/>
                    </a:p>
                    <a:p>
                      <a:pPr algn="ctr"/>
                      <a:endParaRPr lang="en-GB" sz="700" dirty="0"/>
                    </a:p>
                    <a:p>
                      <a:pPr algn="ctr"/>
                      <a:endParaRPr lang="en-GB" sz="2400" dirty="0"/>
                    </a:p>
                    <a:p>
                      <a:pPr algn="ctr"/>
                      <a:r>
                        <a:rPr lang="en-GB" sz="2400" dirty="0"/>
                        <a:t>5 + 3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Use</a:t>
                      </a:r>
                      <a:r>
                        <a:rPr lang="en-GB" sz="900" baseline="0" dirty="0"/>
                        <a:t> the language of </a:t>
                      </a:r>
                      <a:r>
                        <a:rPr lang="en-GB" sz="900" baseline="0" dirty="0">
                          <a:solidFill>
                            <a:srgbClr val="0070C0"/>
                          </a:solidFill>
                        </a:rPr>
                        <a:t>put together</a:t>
                      </a:r>
                      <a:r>
                        <a:rPr lang="en-GB" sz="900" baseline="0" dirty="0"/>
                        <a:t>, </a:t>
                      </a:r>
                      <a:r>
                        <a:rPr lang="en-GB" sz="900" baseline="0" dirty="0">
                          <a:solidFill>
                            <a:srgbClr val="0070C0"/>
                          </a:solidFill>
                        </a:rPr>
                        <a:t>add, altogether, double 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(repeated addition) and</a:t>
                      </a:r>
                      <a:r>
                        <a:rPr lang="en-GB" sz="900" baseline="0" dirty="0">
                          <a:solidFill>
                            <a:srgbClr val="0070C0"/>
                          </a:solidFill>
                        </a:rPr>
                        <a:t> total</a:t>
                      </a:r>
                      <a:r>
                        <a:rPr lang="en-GB" sz="900" baseline="0" dirty="0"/>
                        <a:t>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/>
                    </a:p>
                    <a:p>
                      <a:r>
                        <a:rPr lang="en-GB" sz="900" baseline="0" dirty="0"/>
                        <a:t>Read, write and interpret + and =</a:t>
                      </a:r>
                    </a:p>
                    <a:p>
                      <a:endParaRPr lang="en-GB" sz="1050" baseline="0" dirty="0"/>
                    </a:p>
                    <a:p>
                      <a:endParaRPr lang="en-GB" sz="1050" baseline="0" dirty="0"/>
                    </a:p>
                    <a:p>
                      <a:endParaRPr lang="en-GB" sz="1050" baseline="0" dirty="0"/>
                    </a:p>
                    <a:p>
                      <a:endParaRPr lang="en-GB" sz="1050" baseline="0" dirty="0"/>
                    </a:p>
                    <a:p>
                      <a:pPr algn="ctr"/>
                      <a:r>
                        <a:rPr lang="en-GB" sz="1400" baseline="0" dirty="0"/>
                        <a:t>5 + 3 = 8</a:t>
                      </a:r>
                    </a:p>
                    <a:p>
                      <a:endParaRPr lang="en-GB" sz="1050" baseline="0" dirty="0"/>
                    </a:p>
                    <a:p>
                      <a:r>
                        <a:rPr lang="en-GB" sz="1000" baseline="0" dirty="0"/>
                        <a:t>Know number bonds to 20 in several forms e.g. 9 + 11 = 20, 9 + 7 = 16</a:t>
                      </a:r>
                    </a:p>
                    <a:p>
                      <a:endParaRPr lang="en-GB" sz="1050" baseline="0" dirty="0"/>
                    </a:p>
                    <a:p>
                      <a:r>
                        <a:rPr lang="en-GB" sz="1000" baseline="0" dirty="0"/>
                        <a:t>Solve simple 1 step addition problems using concrete and </a:t>
                      </a:r>
                      <a:r>
                        <a:rPr lang="en-GB" sz="1000" baseline="0" dirty="0" err="1"/>
                        <a:t>pictoral</a:t>
                      </a:r>
                      <a:r>
                        <a:rPr lang="en-GB" sz="1000" baseline="0" dirty="0"/>
                        <a:t> representations.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/>
                        <a:t>Extend language to include </a:t>
                      </a:r>
                      <a:r>
                        <a:rPr lang="en-GB" sz="900" baseline="0" dirty="0">
                          <a:solidFill>
                            <a:srgbClr val="0070C0"/>
                          </a:solidFill>
                        </a:rPr>
                        <a:t>the same 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</a:rPr>
                        <a:t>(linking to commutative law). </a:t>
                      </a:r>
                    </a:p>
                    <a:p>
                      <a:endParaRPr lang="en-GB" sz="900" dirty="0"/>
                    </a:p>
                    <a:p>
                      <a:r>
                        <a:rPr lang="en-GB" sz="900" dirty="0"/>
                        <a:t>Recall and use + facts to 20 fluently.</a:t>
                      </a:r>
                    </a:p>
                    <a:p>
                      <a:endParaRPr lang="en-GB" sz="900" dirty="0"/>
                    </a:p>
                    <a:p>
                      <a:r>
                        <a:rPr lang="en-GB" sz="900" dirty="0"/>
                        <a:t>Derive</a:t>
                      </a:r>
                      <a:r>
                        <a:rPr lang="en-GB" sz="900" baseline="0" dirty="0"/>
                        <a:t> and use + facts to 100.</a:t>
                      </a:r>
                    </a:p>
                    <a:p>
                      <a:r>
                        <a:rPr lang="en-GB" sz="900" baseline="0" dirty="0"/>
                        <a:t>3 + 7 = 10 so… 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pPr marL="228600" indent="-228600">
                        <a:buAutoNum type="arabicPlain" startAt="30"/>
                      </a:pPr>
                      <a:r>
                        <a:rPr lang="en-GB" sz="1000" baseline="0" dirty="0"/>
                        <a:t>+     70   = 100</a:t>
                      </a:r>
                    </a:p>
                    <a:p>
                      <a:pPr marL="0" indent="0">
                        <a:buNone/>
                      </a:pPr>
                      <a:endParaRPr lang="en-GB" sz="1000" baseline="0" dirty="0"/>
                    </a:p>
                    <a:p>
                      <a:pPr marL="0" indent="0">
                        <a:buNone/>
                      </a:pPr>
                      <a:r>
                        <a:rPr lang="en-GB" sz="900" baseline="0" dirty="0"/>
                        <a:t>Add using concrete objects and </a:t>
                      </a:r>
                      <a:r>
                        <a:rPr lang="en-GB" sz="900" baseline="0" dirty="0" err="1"/>
                        <a:t>pictoral</a:t>
                      </a:r>
                      <a:r>
                        <a:rPr lang="en-GB" sz="900" baseline="0" dirty="0"/>
                        <a:t> representations and mental calculations (TO+O, TO+T, TO+TO, O+O+O)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200" b="0" baseline="0" dirty="0"/>
                        <a:t>25 + 47 = 72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Add mentally (HTO+O, HTO+T, HTO+O)</a:t>
                      </a:r>
                    </a:p>
                    <a:p>
                      <a:endParaRPr lang="en-GB" sz="1000" baseline="0" dirty="0"/>
                    </a:p>
                    <a:p>
                      <a:r>
                        <a:rPr lang="en-GB" sz="1000" baseline="0" dirty="0"/>
                        <a:t>Add numbers with up to 3 digits efficiently.</a:t>
                      </a:r>
                    </a:p>
                    <a:p>
                      <a:r>
                        <a:rPr lang="en-GB" sz="1000" baseline="0" dirty="0"/>
                        <a:t>                </a:t>
                      </a:r>
                    </a:p>
                    <a:p>
                      <a:r>
                        <a:rPr lang="en-GB" sz="1000" baseline="0" dirty="0"/>
                        <a:t>                  </a:t>
                      </a:r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800" dirty="0"/>
                    </a:p>
                    <a:p>
                      <a:r>
                        <a:rPr lang="en-GB" sz="800" dirty="0"/>
                        <a:t>6</a:t>
                      </a:r>
                      <a:r>
                        <a:rPr lang="en-GB" sz="800" baseline="0" dirty="0"/>
                        <a:t> tens   12 units</a:t>
                      </a:r>
                    </a:p>
                    <a:p>
                      <a:endParaRPr lang="en-GB" sz="800" baseline="0" dirty="0"/>
                    </a:p>
                    <a:p>
                      <a:r>
                        <a:rPr lang="en-GB" sz="800" baseline="0" dirty="0"/>
                        <a:t>         (1 ten and 2 units)</a:t>
                      </a:r>
                    </a:p>
                    <a:p>
                      <a:endParaRPr lang="en-GB" sz="800" baseline="0" dirty="0"/>
                    </a:p>
                    <a:p>
                      <a:endParaRPr lang="en-GB" sz="800" baseline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Continue to add mentally using larger numbers.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r>
                        <a:rPr lang="en-GB" sz="1000" dirty="0"/>
                        <a:t>Continue to reinforce efficient</a:t>
                      </a:r>
                      <a:r>
                        <a:rPr lang="en-GB" sz="1000" baseline="0" dirty="0"/>
                        <a:t> written methods to add up to 4 digits including decimals. 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  <a:p>
                      <a:r>
                        <a:rPr lang="en-GB" sz="1000" dirty="0"/>
                        <a:t>Move to more abstract representation of place value counters.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Continue to add mentally using larger numbers with increased fluency.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Continue to reinforce efficient</a:t>
                      </a:r>
                      <a:r>
                        <a:rPr lang="en-GB" sz="1000" baseline="0" dirty="0"/>
                        <a:t> written methods to add more than 4 digits including decimals.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Continue to add mentally using larger numbers with increased fluency.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Continue to reinforce efficient</a:t>
                      </a:r>
                      <a:r>
                        <a:rPr lang="en-GB" sz="1000" baseline="0" dirty="0"/>
                        <a:t> written methods to add more than 4 digits including decimals., moving away from using concrete objects when fully fluent and secure conceptually.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Explore addition using brackets.</a:t>
                      </a: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8072">
                <a:tc gridSpan="7">
                  <a:txBody>
                    <a:bodyPr/>
                    <a:lstStyle/>
                    <a:p>
                      <a:pPr algn="l"/>
                      <a:r>
                        <a:rPr lang="en-GB" sz="1050" dirty="0"/>
                        <a:t>Throughout, use </a:t>
                      </a:r>
                      <a:r>
                        <a:rPr lang="en-GB" sz="1050" dirty="0" err="1"/>
                        <a:t>cuisenaire</a:t>
                      </a:r>
                      <a:r>
                        <a:rPr lang="en-GB" sz="1050" dirty="0"/>
                        <a:t> to reinforce the related </a:t>
                      </a:r>
                    </a:p>
                    <a:p>
                      <a:pPr algn="l"/>
                      <a:r>
                        <a:rPr lang="en-GB" sz="1050" dirty="0"/>
                        <a:t>subtraction facts and that addition</a:t>
                      </a:r>
                      <a:r>
                        <a:rPr lang="en-GB" sz="1050" baseline="0" dirty="0"/>
                        <a:t> of 2 numbers can be </a:t>
                      </a:r>
                    </a:p>
                    <a:p>
                      <a:pPr algn="l"/>
                      <a:r>
                        <a:rPr lang="en-GB" sz="1050" baseline="0" dirty="0"/>
                        <a:t>done in any order (commutative law).</a:t>
                      </a:r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611560" y="2428735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795601" y="2534889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39552" y="2653143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706179" y="2750612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835968" y="2320309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179240" y="2509127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363281" y="2615281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403648" y="2400701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1" name="Picture 7" descr="http://t0.gstatic.com/images?q=tbn:ANd9GcRxT74iX4d94EuqB9ErhO3lDGowNFVX7sZTShyCUL7HxbT7QloE3g:media-cache-cd0.pinimg.com/236x/c8/5b/00/c85b007d8c47aac6c5c3c69604bab2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66" t="42998" r="7895"/>
          <a:stretch/>
        </p:blipFill>
        <p:spPr bwMode="auto">
          <a:xfrm>
            <a:off x="486052" y="3568387"/>
            <a:ext cx="493932" cy="650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http://t1.gstatic.com/images?q=tbn:ANd9GcQ5j90KtXVnAnNgoMohu0O9TEx6rQoeX0id7W_po9jIekkIdevS:exchangedownloads.smarttech.com/public/content/cf/cf8314d2-ce7f-4fec-b358-b435fddb9bc9/previews/medium/000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60" t="33929" r="70054" b="42225"/>
          <a:stretch/>
        </p:blipFill>
        <p:spPr bwMode="auto">
          <a:xfrm>
            <a:off x="1060703" y="3534579"/>
            <a:ext cx="486961" cy="634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>
            <a:off x="1008381" y="3231217"/>
            <a:ext cx="0" cy="3516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1008381" y="4439154"/>
            <a:ext cx="0" cy="3516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7" descr="http://t0.gstatic.com/images?q=tbn:ANd9GcRxT74iX4d94EuqB9ErhO3lDGowNFVX7sZTShyCUL7HxbT7QloE3g:media-cache-cd0.pinimg.com/236x/c8/5b/00/c85b007d8c47aac6c5c3c69604bab2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66" t="42998" r="7895"/>
          <a:stretch/>
        </p:blipFill>
        <p:spPr bwMode="auto">
          <a:xfrm>
            <a:off x="1681110" y="2103207"/>
            <a:ext cx="282788" cy="372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9" descr="http://t1.gstatic.com/images?q=tbn:ANd9GcQ5j90KtXVnAnNgoMohu0O9TEx6rQoeX0id7W_po9jIekkIdevS:exchangedownloads.smarttech.com/public/content/cf/cf8314d2-ce7f-4fec-b358-b435fddb9bc9/previews/medium/000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60" t="33929" r="70054" b="42225"/>
          <a:stretch/>
        </p:blipFill>
        <p:spPr bwMode="auto">
          <a:xfrm>
            <a:off x="1951212" y="2194199"/>
            <a:ext cx="249720" cy="325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Straight Arrow Connector 23"/>
          <p:cNvCxnSpPr/>
          <p:nvPr/>
        </p:nvCxnSpPr>
        <p:spPr>
          <a:xfrm>
            <a:off x="2144360" y="2454810"/>
            <a:ext cx="0" cy="23588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5" name="Picture 11" descr="http://t2.gstatic.com/images?q=tbn:ANd9GcTMsEn01brf_1pe0hreAjsJXZJrQmO07Gm4WaEhqAQgwf-gVkuq:babyccinokids.com/wp-content/uploads/2012/03/DSC_094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37" t="65755" r="28524" b="5707"/>
          <a:stretch/>
        </p:blipFill>
        <p:spPr bwMode="auto">
          <a:xfrm rot="16200000">
            <a:off x="2272796" y="2082164"/>
            <a:ext cx="440330" cy="251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3668658" y="6076689"/>
            <a:ext cx="648072" cy="216024"/>
          </a:xfrm>
          <a:prstGeom prst="rect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4316730" y="6076689"/>
            <a:ext cx="1363778" cy="216024"/>
          </a:xfrm>
          <a:prstGeom prst="rect">
            <a:avLst/>
          </a:prstGeom>
          <a:solidFill>
            <a:srgbClr val="00B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3668658" y="6292713"/>
            <a:ext cx="2011850" cy="216024"/>
          </a:xfrm>
          <a:prstGeom prst="rect">
            <a:avLst/>
          </a:prstGeom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5940152" y="6028274"/>
            <a:ext cx="2339102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50" dirty="0"/>
              <a:t>e.g. 4 + 8 = 12, 8 + 4 = 12, 12 – 4 = 8 </a:t>
            </a:r>
            <a:r>
              <a:rPr lang="en-GB" sz="1050" dirty="0" err="1"/>
              <a:t>etc</a:t>
            </a:r>
            <a:endParaRPr lang="en-GB" sz="1050" dirty="0"/>
          </a:p>
          <a:p>
            <a:endParaRPr lang="en-GB" sz="1050" dirty="0"/>
          </a:p>
          <a:p>
            <a:r>
              <a:rPr lang="en-GB" sz="1050" dirty="0"/>
              <a:t>e.g. 3.9 + 4.8 = 8.7, 4.8 + 3.9 = 8.7 </a:t>
            </a:r>
            <a:r>
              <a:rPr lang="en-GB" sz="1050" dirty="0" err="1"/>
              <a:t>etc</a:t>
            </a:r>
            <a:endParaRPr lang="en-GB" sz="1050" dirty="0"/>
          </a:p>
        </p:txBody>
      </p:sp>
      <p:sp>
        <p:nvSpPr>
          <p:cNvPr id="19" name="Rectangle 18"/>
          <p:cNvSpPr/>
          <p:nvPr/>
        </p:nvSpPr>
        <p:spPr>
          <a:xfrm>
            <a:off x="2844935" y="2427335"/>
            <a:ext cx="45719" cy="2541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2956974" y="2438955"/>
            <a:ext cx="45719" cy="2541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3048411" y="2438955"/>
            <a:ext cx="45719" cy="2541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3241518" y="2413600"/>
            <a:ext cx="45719" cy="2541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3358685" y="2499343"/>
            <a:ext cx="45719" cy="2541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441786" y="2355327"/>
            <a:ext cx="45719" cy="2541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3531842" y="2499343"/>
            <a:ext cx="45719" cy="2541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24066" y="2341486"/>
            <a:ext cx="45719" cy="2541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705231" y="2400701"/>
            <a:ext cx="45719" cy="2541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3810787" y="2499342"/>
            <a:ext cx="45719" cy="25418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121" b="13622"/>
          <a:stretch>
            <a:fillRect/>
          </a:stretch>
        </p:blipFill>
        <p:spPr bwMode="auto">
          <a:xfrm>
            <a:off x="2840657" y="4206185"/>
            <a:ext cx="426215" cy="393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88"/>
          <a:stretch>
            <a:fillRect/>
          </a:stretch>
        </p:blipFill>
        <p:spPr bwMode="auto">
          <a:xfrm>
            <a:off x="3235562" y="4180799"/>
            <a:ext cx="592560" cy="40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207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121" b="13622"/>
          <a:stretch>
            <a:fillRect/>
          </a:stretch>
        </p:blipFill>
        <p:spPr bwMode="auto">
          <a:xfrm>
            <a:off x="4065785" y="2033277"/>
            <a:ext cx="348290" cy="321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208" name="Picture 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88"/>
          <a:stretch>
            <a:fillRect/>
          </a:stretch>
        </p:blipFill>
        <p:spPr bwMode="auto">
          <a:xfrm>
            <a:off x="3985234" y="2415061"/>
            <a:ext cx="509391" cy="344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7709424"/>
              </p:ext>
            </p:extLst>
          </p:nvPr>
        </p:nvGraphicFramePr>
        <p:xfrm>
          <a:off x="4416357" y="2075892"/>
          <a:ext cx="624840" cy="7039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9552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552">
                <a:tc>
                  <a:txBody>
                    <a:bodyPr/>
                    <a:lstStyle/>
                    <a:p>
                      <a:r>
                        <a:rPr lang="en-GB" sz="700" dirty="0"/>
                        <a:t>+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552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7</a:t>
                      </a:r>
                    </a:p>
                    <a:p>
                      <a:r>
                        <a:rPr lang="en-GB" sz="700" dirty="0"/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28" name="Straight Arrow Connector 27"/>
          <p:cNvCxnSpPr/>
          <p:nvPr/>
        </p:nvCxnSpPr>
        <p:spPr>
          <a:xfrm>
            <a:off x="4139952" y="2785538"/>
            <a:ext cx="0" cy="23618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Arrow Connector 213"/>
          <p:cNvCxnSpPr/>
          <p:nvPr/>
        </p:nvCxnSpPr>
        <p:spPr>
          <a:xfrm>
            <a:off x="4429702" y="2746466"/>
            <a:ext cx="0" cy="23618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5" name="Straight Arrow Connector 214"/>
          <p:cNvCxnSpPr/>
          <p:nvPr/>
        </p:nvCxnSpPr>
        <p:spPr>
          <a:xfrm flipH="1">
            <a:off x="4494625" y="3113126"/>
            <a:ext cx="10102" cy="11809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9" name="Picture 15" descr="activity-a[1]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663"/>
          <a:stretch>
            <a:fillRect/>
          </a:stretch>
        </p:blipFill>
        <p:spPr bwMode="auto">
          <a:xfrm>
            <a:off x="5148064" y="2453857"/>
            <a:ext cx="957858" cy="73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040" name="Picture 16" descr="activity-a[1]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37"/>
          <a:stretch>
            <a:fillRect/>
          </a:stretch>
        </p:blipFill>
        <p:spPr bwMode="auto">
          <a:xfrm>
            <a:off x="5148064" y="3407045"/>
            <a:ext cx="936104" cy="73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graphicFrame>
        <p:nvGraphicFramePr>
          <p:cNvPr id="220" name="Table 2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9651780"/>
              </p:ext>
            </p:extLst>
          </p:nvPr>
        </p:nvGraphicFramePr>
        <p:xfrm>
          <a:off x="5148064" y="4427599"/>
          <a:ext cx="833120" cy="7039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9552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552">
                <a:tc>
                  <a:txBody>
                    <a:bodyPr/>
                    <a:lstStyle/>
                    <a:p>
                      <a:r>
                        <a:rPr lang="en-GB" sz="700" dirty="0"/>
                        <a:t>+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552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4</a:t>
                      </a:r>
                    </a:p>
                    <a:p>
                      <a:r>
                        <a:rPr lang="en-GB" sz="700" dirty="0"/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2</a:t>
                      </a:r>
                    </a:p>
                    <a:p>
                      <a:r>
                        <a:rPr lang="en-GB" sz="700" dirty="0"/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221" name="Straight Arrow Connector 220"/>
          <p:cNvCxnSpPr/>
          <p:nvPr/>
        </p:nvCxnSpPr>
        <p:spPr>
          <a:xfrm>
            <a:off x="5616116" y="3191382"/>
            <a:ext cx="0" cy="23618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Straight Arrow Connector 221"/>
          <p:cNvCxnSpPr/>
          <p:nvPr/>
        </p:nvCxnSpPr>
        <p:spPr>
          <a:xfrm>
            <a:off x="5604309" y="4169496"/>
            <a:ext cx="0" cy="23618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24" name="Table 2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7848621"/>
              </p:ext>
            </p:extLst>
          </p:nvPr>
        </p:nvGraphicFramePr>
        <p:xfrm>
          <a:off x="6194363" y="3292665"/>
          <a:ext cx="1249680" cy="7010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85638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3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638">
                <a:tc>
                  <a:txBody>
                    <a:bodyPr/>
                    <a:lstStyle/>
                    <a:p>
                      <a:pPr algn="r"/>
                      <a:r>
                        <a:rPr lang="en-GB" sz="700" dirty="0"/>
                        <a:t>+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6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597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2</a:t>
                      </a:r>
                    </a:p>
                    <a:p>
                      <a:r>
                        <a:rPr lang="en-GB" sz="700" dirty="0"/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2</a:t>
                      </a:r>
                    </a:p>
                    <a:p>
                      <a:r>
                        <a:rPr lang="en-GB" sz="700" dirty="0"/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4</a:t>
                      </a:r>
                    </a:p>
                    <a:p>
                      <a:r>
                        <a:rPr lang="en-GB" sz="700" dirty="0"/>
                        <a:t>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5" name="Control 19"/>
          <p:cNvSpPr>
            <a:spLocks noChangeArrowheads="1" noChangeShapeType="1"/>
          </p:cNvSpPr>
          <p:nvPr/>
        </p:nvSpPr>
        <p:spPr bwMode="auto">
          <a:xfrm>
            <a:off x="5121275" y="3756026"/>
            <a:ext cx="2551113" cy="167798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in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0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54" name="Picture 30" descr="http://t3.gstatic.com/images?q=tbn:ANd9GcR-URIIlrOV7ntAtvKH4QSxRfzBWXGx1h6y2Bb7_pRfthBplnoNXA:www.ypo.co.uk/~/media/1076DCB1A0AE4E778656FBAB7F12D991.ashx%3Fw%3D212%26h%3D218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32" b="23467"/>
          <a:stretch/>
        </p:blipFill>
        <p:spPr bwMode="auto">
          <a:xfrm>
            <a:off x="6396831" y="2725151"/>
            <a:ext cx="1024109" cy="502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3"/>
          <p:cNvPicPr>
            <a:picLocks noChangeAspect="1"/>
          </p:cNvPicPr>
          <p:nvPr/>
        </p:nvPicPr>
        <p:blipFill rotWithShape="1">
          <a:blip r:embed="rId11"/>
          <a:srcRect l="32976" t="24538" r="21905" b="20620"/>
          <a:stretch/>
        </p:blipFill>
        <p:spPr>
          <a:xfrm>
            <a:off x="4044243" y="3520779"/>
            <a:ext cx="914617" cy="625029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12"/>
          <a:srcRect l="31190" t="26608" r="15000" b="30996"/>
          <a:stretch/>
        </p:blipFill>
        <p:spPr>
          <a:xfrm>
            <a:off x="495087" y="5439690"/>
            <a:ext cx="1108680" cy="49110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12"/>
          <a:srcRect l="31190" t="26608" r="15000" b="30996"/>
          <a:stretch/>
        </p:blipFill>
        <p:spPr>
          <a:xfrm>
            <a:off x="1631510" y="5429058"/>
            <a:ext cx="1108680" cy="49110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 rotWithShape="1">
          <a:blip r:embed="rId13"/>
          <a:srcRect l="10952" t="39995" r="55595" b="44971"/>
          <a:stretch/>
        </p:blipFill>
        <p:spPr>
          <a:xfrm>
            <a:off x="3967624" y="4395094"/>
            <a:ext cx="1004703" cy="49169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13"/>
          <a:srcRect l="10952" t="39995" r="55595" b="44971"/>
          <a:stretch/>
        </p:blipFill>
        <p:spPr>
          <a:xfrm>
            <a:off x="2806077" y="5315781"/>
            <a:ext cx="1004703" cy="49169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 rotWithShape="1">
          <a:blip r:embed="rId13"/>
          <a:srcRect l="10952" t="39995" r="55595" b="44971"/>
          <a:stretch/>
        </p:blipFill>
        <p:spPr>
          <a:xfrm>
            <a:off x="1683498" y="4908669"/>
            <a:ext cx="1004703" cy="49169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 rotWithShape="1">
          <a:blip r:embed="rId11"/>
          <a:srcRect l="32976" t="24538" r="21905" b="20620"/>
          <a:stretch/>
        </p:blipFill>
        <p:spPr>
          <a:xfrm>
            <a:off x="2956974" y="4759852"/>
            <a:ext cx="667783" cy="456348"/>
          </a:xfrm>
          <a:prstGeom prst="rect">
            <a:avLst/>
          </a:prstGeom>
        </p:spPr>
      </p:pic>
      <p:pic>
        <p:nvPicPr>
          <p:cNvPr id="62" name="Picture 2" descr="Image result for dienes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698" y="5022171"/>
            <a:ext cx="1069500" cy="78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01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419</Words>
  <Application>Microsoft Office PowerPoint</Application>
  <PresentationFormat>On-screen Show (4:3)</PresentationFormat>
  <Paragraphs>146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Prince</dc:creator>
  <cp:lastModifiedBy>Rebecca McLean</cp:lastModifiedBy>
  <cp:revision>18</cp:revision>
  <cp:lastPrinted>2023-01-16T11:42:56Z</cp:lastPrinted>
  <dcterms:created xsi:type="dcterms:W3CDTF">2014-10-23T11:25:15Z</dcterms:created>
  <dcterms:modified xsi:type="dcterms:W3CDTF">2026-10-12T19:20:01Z</dcterms:modified>
</cp:coreProperties>
</file>