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3.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8" r:id="rId3"/>
  </p:sldMasterIdLst>
  <p:notesMasterIdLst>
    <p:notesMasterId r:id="rId68"/>
  </p:notesMasterIdLst>
  <p:sldIdLst>
    <p:sldId id="1865" r:id="rId4"/>
    <p:sldId id="263" r:id="rId5"/>
    <p:sldId id="1642" r:id="rId6"/>
    <p:sldId id="1560" r:id="rId7"/>
    <p:sldId id="1862" r:id="rId8"/>
    <p:sldId id="1565" r:id="rId9"/>
    <p:sldId id="1622" r:id="rId10"/>
    <p:sldId id="1567" r:id="rId11"/>
    <p:sldId id="1563" r:id="rId12"/>
    <p:sldId id="256" r:id="rId13"/>
    <p:sldId id="1570" r:id="rId14"/>
    <p:sldId id="1351" r:id="rId15"/>
    <p:sldId id="1569" r:id="rId16"/>
    <p:sldId id="1616" r:id="rId17"/>
    <p:sldId id="1573" r:id="rId18"/>
    <p:sldId id="1617" r:id="rId19"/>
    <p:sldId id="1575" r:id="rId20"/>
    <p:sldId id="1564" r:id="rId21"/>
    <p:sldId id="1637" r:id="rId22"/>
    <p:sldId id="1576" r:id="rId23"/>
    <p:sldId id="1577" r:id="rId24"/>
    <p:sldId id="1578" r:id="rId25"/>
    <p:sldId id="1586" r:id="rId26"/>
    <p:sldId id="1623" r:id="rId27"/>
    <p:sldId id="1603" r:id="rId28"/>
    <p:sldId id="1601" r:id="rId29"/>
    <p:sldId id="1610" r:id="rId30"/>
    <p:sldId id="1611" r:id="rId31"/>
    <p:sldId id="1641" r:id="rId32"/>
    <p:sldId id="1580" r:id="rId33"/>
    <p:sldId id="1624" r:id="rId34"/>
    <p:sldId id="1625" r:id="rId35"/>
    <p:sldId id="1626" r:id="rId36"/>
    <p:sldId id="1627" r:id="rId37"/>
    <p:sldId id="1628" r:id="rId38"/>
    <p:sldId id="1640" r:id="rId39"/>
    <p:sldId id="1621" r:id="rId40"/>
    <p:sldId id="1593" r:id="rId41"/>
    <p:sldId id="670" r:id="rId42"/>
    <p:sldId id="671" r:id="rId43"/>
    <p:sldId id="672" r:id="rId44"/>
    <p:sldId id="673" r:id="rId45"/>
    <p:sldId id="674" r:id="rId46"/>
    <p:sldId id="677" r:id="rId47"/>
    <p:sldId id="682" r:id="rId48"/>
    <p:sldId id="683" r:id="rId49"/>
    <p:sldId id="678" r:id="rId50"/>
    <p:sldId id="679" r:id="rId51"/>
    <p:sldId id="680" r:id="rId52"/>
    <p:sldId id="681" r:id="rId53"/>
    <p:sldId id="684" r:id="rId54"/>
    <p:sldId id="1591" r:id="rId55"/>
    <p:sldId id="1582" r:id="rId56"/>
    <p:sldId id="1629" r:id="rId57"/>
    <p:sldId id="1630" r:id="rId58"/>
    <p:sldId id="1631" r:id="rId59"/>
    <p:sldId id="1597" r:id="rId60"/>
    <p:sldId id="1598" r:id="rId61"/>
    <p:sldId id="1613" r:id="rId62"/>
    <p:sldId id="1614" r:id="rId63"/>
    <p:sldId id="1864" r:id="rId64"/>
    <p:sldId id="1615" r:id="rId65"/>
    <p:sldId id="260" r:id="rId66"/>
    <p:sldId id="25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ADA016-16F5-46D0-B917-7ADFA12D9B5A}" v="22" dt="2024-02-26T11:24:09.8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75779" autoAdjust="0"/>
  </p:normalViewPr>
  <p:slideViewPr>
    <p:cSldViewPr snapToGrid="0">
      <p:cViewPr varScale="1">
        <p:scale>
          <a:sx n="86" d="100"/>
          <a:sy n="86" d="100"/>
        </p:scale>
        <p:origin x="126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microsoft.com/office/2015/10/relationships/revisionInfo" Target="revisionInfo.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A4967-A76F-4C7E-8933-B39D1B2BD45F}" type="datetimeFigureOut">
              <a:rPr lang="en-GB" smtClean="0"/>
              <a:t>26/02/2024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7.</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dirty="0"/>
              <a:t>The ‘Subitise to 3’ snap cards</a:t>
            </a:r>
          </a:p>
          <a:p>
            <a:r>
              <a:rPr lang="en-GB" dirty="0"/>
              <a:t>The ‘Part, part, whole’ image sheet</a:t>
            </a:r>
          </a:p>
          <a:p>
            <a:r>
              <a:rPr lang="en-GB" dirty="0"/>
              <a:t>The ‘Frogs on a log’ sheet</a:t>
            </a:r>
          </a:p>
          <a:p>
            <a:r>
              <a:rPr lang="en-GB" dirty="0"/>
              <a:t>A paper towel or sheet of kitchen roll for each child</a:t>
            </a:r>
          </a:p>
          <a:p>
            <a:r>
              <a:rPr lang="en-GB" dirty="0"/>
              <a:t>The first week’s home learning sheet</a:t>
            </a:r>
          </a:p>
          <a:p>
            <a:r>
              <a:rPr lang="en-GB" dirty="0"/>
              <a:t>The first week’s home learning diary</a:t>
            </a:r>
          </a:p>
          <a:p>
            <a:r>
              <a:rPr lang="en-GB" dirty="0"/>
              <a:t>A pair of scissors – for use in the session – </a:t>
            </a:r>
            <a:r>
              <a:rPr lang="en-GB" b="1" dirty="0"/>
              <a:t>NOT to be taken home</a:t>
            </a:r>
          </a:p>
          <a:p>
            <a:r>
              <a:rPr lang="en-GB" dirty="0"/>
              <a:t>5 two-colour counters for each child. They will need to take these home at the end of the session to support the home learning activities.</a:t>
            </a:r>
          </a:p>
        </p:txBody>
      </p:sp>
      <p:sp>
        <p:nvSpPr>
          <p:cNvPr id="4" name="Slide Number Placeholder 3"/>
          <p:cNvSpPr>
            <a:spLocks noGrp="1"/>
          </p:cNvSpPr>
          <p:nvPr>
            <p:ph type="sldNum" sz="quarter" idx="5"/>
          </p:nvPr>
        </p:nvSpPr>
        <p:spPr/>
        <p:txBody>
          <a:bodyPr/>
          <a:lstStyle/>
          <a:p>
            <a:fld id="{7E1910B0-7265-4237-B416-2AA1DC1D4374}" type="slidenum">
              <a:rPr lang="en-GB" smtClean="0"/>
              <a:t>2</a:t>
            </a:fld>
            <a:endParaRPr lang="en-GB"/>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Hidden </a:t>
            </a:r>
            <a:r>
              <a:rPr lang="en-GB"/>
              <a:t>slide for teacher info only</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629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Point out to parents that research proves that high quality teaching in school is key to raising attainment. But their role is also really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If parents understand how their children are being taught in school, then this can have a dramatic impact on children’s outcomes (and confidence), even in schools that are already successful.</a:t>
            </a:r>
          </a:p>
          <a:p>
            <a:endParaRPr lang="en-US" sz="1600" dirty="0"/>
          </a:p>
          <a:p>
            <a:endParaRPr lang="en-US" sz="16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A86206-00D2-486E-B9BD-12D79EACFB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081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and third ones.</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strong number sense. </a:t>
            </a:r>
          </a:p>
          <a:p>
            <a:r>
              <a:rPr lang="en-GB" dirty="0"/>
              <a:t>Children will be learning gradually to count out larger sets of objects and join in with the counting numbers, but to have a really good foundation to build on, the smaller numbers are so important.</a:t>
            </a:r>
          </a:p>
          <a:p>
            <a:endParaRPr lang="en-GB" dirty="0"/>
          </a:p>
          <a:p>
            <a:r>
              <a:rPr lang="en-GB" b="1" dirty="0"/>
              <a:t>NB - all of these things are </a:t>
            </a:r>
            <a:r>
              <a:rPr lang="en-GB" b="1" i="1" dirty="0"/>
              <a:t>part </a:t>
            </a:r>
            <a:r>
              <a:rPr lang="en-GB" b="1" dirty="0"/>
              <a:t>of the Early Learning Goal for number.</a:t>
            </a:r>
          </a:p>
          <a:p>
            <a:endParaRPr lang="en-GB" b="1" dirty="0"/>
          </a:p>
          <a:p>
            <a:r>
              <a:rPr lang="en-GB" b="1" dirty="0"/>
              <a:t>At this point the children should come into the classroom/hall to join their grown-up.</a:t>
            </a:r>
          </a:p>
        </p:txBody>
      </p:sp>
      <p:sp>
        <p:nvSpPr>
          <p:cNvPr id="4" name="Slide Number Placeholder 3"/>
          <p:cNvSpPr>
            <a:spLocks noGrp="1"/>
          </p:cNvSpPr>
          <p:nvPr>
            <p:ph type="sldNum" sz="quarter" idx="5"/>
          </p:nvPr>
        </p:nvSpPr>
        <p:spPr/>
        <p:txBody>
          <a:bodyPr/>
          <a:lstStyle/>
          <a:p>
            <a:fld id="{7AB4449D-790E-4A81-AE8A-33C73B6E900B}" type="slidenum">
              <a:rPr lang="en-GB" smtClean="0"/>
              <a:t>6</a:t>
            </a:fld>
            <a:endParaRPr lang="en-GB"/>
          </a:p>
        </p:txBody>
      </p:sp>
    </p:spTree>
    <p:extLst>
      <p:ext uri="{BB962C8B-B14F-4D97-AF65-F5344CB8AC3E}">
        <p14:creationId xmlns:p14="http://schemas.microsoft.com/office/powerpoint/2010/main" val="2682499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You might want to prompt adults to think about what we are meaning here by ‘numbers’.  We are focusing on the objects, not on written numbers as digits.</a:t>
            </a:r>
          </a:p>
          <a:p>
            <a:endParaRPr lang="en-GB" b="1" dirty="0"/>
          </a:p>
          <a:p>
            <a:r>
              <a:rPr lang="en-GB" dirty="0"/>
              <a:t>Rather than explaining what subitising is, we are going to have a go at it.</a:t>
            </a:r>
          </a:p>
          <a:p>
            <a:r>
              <a:rPr lang="en-GB" dirty="0"/>
              <a:t>In a moment, I will flash an image on the screen with some trees. I just need you to shout out how many trees you can see. It’s not a trick question, just shout out how many there are.</a:t>
            </a:r>
          </a:p>
          <a:p>
            <a:r>
              <a:rPr lang="en-GB" dirty="0"/>
              <a:t>Get your fast eyes ready, as it will only appear for a second or two.</a:t>
            </a:r>
          </a:p>
          <a:p>
            <a:endParaRPr lang="en-GB" b="1" dirty="0"/>
          </a:p>
          <a:p>
            <a:r>
              <a:rPr lang="en-GB" b="1" dirty="0"/>
              <a:t>Let’s have a go at ‘subitising’ – can you say how many things you can see? Sometime you might NOT be able to subitise!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Show next slide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7</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grown-ups – How many did you see? Yes, 3.</a:t>
            </a:r>
          </a:p>
          <a:p>
            <a:r>
              <a:rPr lang="en-GB" b="1" dirty="0"/>
              <a:t>How do you know?</a:t>
            </a:r>
          </a:p>
          <a:p>
            <a:r>
              <a:rPr lang="en-GB" dirty="0"/>
              <a:t>Take suggestions - some parents say, ‘I counted.’ </a:t>
            </a:r>
            <a:r>
              <a:rPr lang="en-GB" b="1" dirty="0"/>
              <a:t>Was there time for that?</a:t>
            </a:r>
          </a:p>
          <a:p>
            <a:r>
              <a:rPr lang="en-GB" dirty="0"/>
              <a:t>Some say ‘I just knew.’ Others will say ‘I know I just saw three.’</a:t>
            </a:r>
          </a:p>
          <a:p>
            <a:endParaRPr lang="en-GB" dirty="0"/>
          </a:p>
          <a:p>
            <a:r>
              <a:rPr lang="en-GB" dirty="0"/>
              <a:t>Would it make a difference if it was three dogs or flowers or cars?</a:t>
            </a:r>
          </a:p>
          <a:p>
            <a:r>
              <a:rPr lang="en-GB" dirty="0"/>
              <a:t>No, we just know instinctively what three looks like. Haylock calls this ‘ knowing the </a:t>
            </a:r>
            <a:r>
              <a:rPr lang="en-GB" dirty="0" err="1"/>
              <a:t>threeness</a:t>
            </a:r>
            <a:r>
              <a:rPr lang="en-GB" dirty="0"/>
              <a:t> of three.’ This is what is known by subitising.</a:t>
            </a:r>
          </a:p>
          <a:p>
            <a:r>
              <a:rPr lang="en-GB" b="1" dirty="0"/>
              <a:t>And research suggests that it is something that is instinctive - and is one of the first and main abilities very young children should develop (from Clements and </a:t>
            </a:r>
            <a:r>
              <a:rPr lang="en-GB" b="1" dirty="0" err="1"/>
              <a:t>Sarama</a:t>
            </a:r>
            <a:r>
              <a:rPr lang="en-GB" b="1" dirty="0"/>
              <a:t>)</a:t>
            </a:r>
          </a:p>
          <a:p>
            <a:r>
              <a:rPr lang="en-GB" dirty="0"/>
              <a:t>Let’s have another try.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many this time? – flash next screen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9</a:t>
            </a:fld>
            <a:endParaRPr lang="en-GB"/>
          </a:p>
        </p:txBody>
      </p:sp>
    </p:spTree>
    <p:extLst>
      <p:ext uri="{BB962C8B-B14F-4D97-AF65-F5344CB8AC3E}">
        <p14:creationId xmlns:p14="http://schemas.microsoft.com/office/powerpoint/2010/main" val="1920557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suggestions briefly.</a:t>
            </a:r>
          </a:p>
          <a:p>
            <a:r>
              <a:rPr lang="en-GB" b="1" dirty="0"/>
              <a:t>Why was that harder?</a:t>
            </a:r>
          </a:p>
          <a:p>
            <a:r>
              <a:rPr lang="en-GB" dirty="0"/>
              <a:t>There were too many for our brains to recognise instantly (or subitise).</a:t>
            </a:r>
          </a:p>
          <a:p>
            <a:endParaRPr lang="en-GB" dirty="0"/>
          </a:p>
          <a:p>
            <a:r>
              <a:rPr lang="en-GB" dirty="0"/>
              <a:t>Let’s try again… Children and adults can have a go for the next few slides.</a:t>
            </a:r>
          </a:p>
          <a:p>
            <a:endParaRPr lang="en-GB" b="1" dirty="0"/>
          </a:p>
          <a:p>
            <a:r>
              <a:rPr lang="en-GB" b="1" dirty="0"/>
              <a:t>This time, can you show me on your fingers as well as saying the number? Using fingers to ‘show’ a number is another way we work with children to help them understand numbers.</a:t>
            </a:r>
          </a:p>
          <a:p>
            <a:r>
              <a:rPr lang="en-GB" b="1" dirty="0"/>
              <a:t>Encourage both adults and children to show their fingers for the numbers shown.</a:t>
            </a:r>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11</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How many were there this time?</a:t>
            </a:r>
          </a:p>
          <a:p>
            <a:r>
              <a:rPr lang="en-GB" b="1" dirty="0"/>
              <a:t>What helped?</a:t>
            </a:r>
          </a:p>
          <a:p>
            <a:endParaRPr lang="en-GB" dirty="0"/>
          </a:p>
          <a:p>
            <a:r>
              <a:rPr lang="en-GB" dirty="0"/>
              <a:t>Seeing the pattern in the shape of the die face is something that can support subitising.</a:t>
            </a:r>
          </a:p>
          <a:p>
            <a:endParaRPr lang="en-GB" b="1" dirty="0"/>
          </a:p>
          <a:p>
            <a:r>
              <a:rPr lang="en-GB" b="1" dirty="0"/>
              <a:t>How about this time?</a:t>
            </a:r>
          </a:p>
        </p:txBody>
      </p:sp>
      <p:sp>
        <p:nvSpPr>
          <p:cNvPr id="4" name="Slide Number Placeholder 3"/>
          <p:cNvSpPr>
            <a:spLocks noGrp="1"/>
          </p:cNvSpPr>
          <p:nvPr>
            <p:ph type="sldNum" sz="quarter" idx="5"/>
          </p:nvPr>
        </p:nvSpPr>
        <p:spPr/>
        <p:txBody>
          <a:bodyPr/>
          <a:lstStyle/>
          <a:p>
            <a:fld id="{7AB4449D-790E-4A81-AE8A-33C73B6E900B}" type="slidenum">
              <a:rPr lang="en-GB" smtClean="0"/>
              <a:t>13</a:t>
            </a:fld>
            <a:endParaRPr lang="en-GB"/>
          </a:p>
        </p:txBody>
      </p:sp>
    </p:spTree>
    <p:extLst>
      <p:ext uri="{BB962C8B-B14F-4D97-AF65-F5344CB8AC3E}">
        <p14:creationId xmlns:p14="http://schemas.microsoft.com/office/powerpoint/2010/main" val="40743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Again that familiar pattern helps, but can we tell when they are not in that familiar pattern?</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15</a:t>
            </a:fld>
            <a:endParaRPr lang="en-GB"/>
          </a:p>
        </p:txBody>
      </p:sp>
    </p:spTree>
    <p:extLst>
      <p:ext uri="{BB962C8B-B14F-4D97-AF65-F5344CB8AC3E}">
        <p14:creationId xmlns:p14="http://schemas.microsoft.com/office/powerpoint/2010/main" val="3432202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this time?</a:t>
            </a:r>
          </a:p>
          <a:p>
            <a:endParaRPr lang="en-GB" dirty="0"/>
          </a:p>
          <a:p>
            <a:r>
              <a:rPr lang="en-GB" dirty="0"/>
              <a:t>Most of you managed to see four even though they were not in that special pattern. We are used to seeing a square four like on a die, but you still recognised it.</a:t>
            </a:r>
          </a:p>
          <a:p>
            <a:r>
              <a:rPr lang="en-GB" dirty="0"/>
              <a:t>What did you see?</a:t>
            </a:r>
          </a:p>
          <a:p>
            <a:r>
              <a:rPr lang="en-GB" dirty="0"/>
              <a:t>A two and a two and you automatically know that is four.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17</a:t>
            </a:fld>
            <a:endParaRPr lang="en-GB"/>
          </a:p>
        </p:txBody>
      </p:sp>
    </p:spTree>
    <p:extLst>
      <p:ext uri="{BB962C8B-B14F-4D97-AF65-F5344CB8AC3E}">
        <p14:creationId xmlns:p14="http://schemas.microsoft.com/office/powerpoint/2010/main" val="1097796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Might want to mention:</a:t>
            </a:r>
          </a:p>
          <a:p>
            <a:pPr marL="171450" indent="-171450">
              <a:buFont typeface="Arial" panose="020B0604020202020204" pitchFamily="34" charset="0"/>
              <a:buChar char="•"/>
            </a:pPr>
            <a:r>
              <a:rPr lang="en-GB" dirty="0"/>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dirty="0"/>
              <a:t>it is a really important skill that we can build on and will help children build number sense that they can use for maths later on in school.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Seeing the number of objects in lots of different ways (arrangements) supports children’s maths later on.</a:t>
            </a:r>
          </a:p>
        </p:txBody>
      </p:sp>
      <p:sp>
        <p:nvSpPr>
          <p:cNvPr id="4" name="Slide Number Placeholder 3"/>
          <p:cNvSpPr>
            <a:spLocks noGrp="1"/>
          </p:cNvSpPr>
          <p:nvPr>
            <p:ph type="sldNum" sz="quarter" idx="5"/>
          </p:nvPr>
        </p:nvSpPr>
        <p:spPr/>
        <p:txBody>
          <a:bodyPr/>
          <a:lstStyle/>
          <a:p>
            <a:fld id="{7AB4449D-790E-4A81-AE8A-33C73B6E900B}" type="slidenum">
              <a:rPr lang="en-GB" smtClean="0"/>
              <a:t>18</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19</a:t>
            </a:fld>
            <a:endParaRPr lang="en-GB"/>
          </a:p>
        </p:txBody>
      </p:sp>
    </p:spTree>
    <p:extLst>
      <p:ext uri="{BB962C8B-B14F-4D97-AF65-F5344CB8AC3E}">
        <p14:creationId xmlns:p14="http://schemas.microsoft.com/office/powerpoint/2010/main" val="21256705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now go through some of the activities that you will be doing at home. Don’t worry about trying to remember them all as you will receive a sheet with details each week.</a:t>
            </a:r>
          </a:p>
        </p:txBody>
      </p:sp>
      <p:sp>
        <p:nvSpPr>
          <p:cNvPr id="4" name="Slide Number Placeholder 3"/>
          <p:cNvSpPr>
            <a:spLocks noGrp="1"/>
          </p:cNvSpPr>
          <p:nvPr>
            <p:ph type="sldNum" sz="quarter" idx="5"/>
          </p:nvPr>
        </p:nvSpPr>
        <p:spPr/>
        <p:txBody>
          <a:bodyPr/>
          <a:lstStyle/>
          <a:p>
            <a:fld id="{7AB4449D-790E-4A81-AE8A-33C73B6E900B}" type="slidenum">
              <a:rPr lang="en-GB" smtClean="0"/>
              <a:t>20</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instructions on the screen. Scissors should be provided for adults for this task. They will be needed again later on in the session.</a:t>
            </a:r>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show the number on your fingers? Mention to grown-ups that 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dirty="0"/>
          </a:p>
          <a:p>
            <a:r>
              <a:rPr lang="en-GB" dirty="0"/>
              <a:t>There are two ways to approach the game. If preferred, instead of having a winner, it might be better to work collaboratively to see if the grown-up/child can find all the pairs together.</a:t>
            </a:r>
          </a:p>
          <a:p>
            <a:endParaRPr lang="en-GB" dirty="0"/>
          </a:p>
          <a:p>
            <a:r>
              <a:rPr lang="en-GB" dirty="0"/>
              <a:t>It is important for the session lead (usually the class teacher) to move around the room to ensure all parents understand the task and to explain again when needed.</a:t>
            </a:r>
          </a:p>
        </p:txBody>
      </p:sp>
      <p:sp>
        <p:nvSpPr>
          <p:cNvPr id="4" name="Slide Number Placeholder 3"/>
          <p:cNvSpPr>
            <a:spLocks noGrp="1"/>
          </p:cNvSpPr>
          <p:nvPr>
            <p:ph type="sldNum" sz="quarter" idx="5"/>
          </p:nvPr>
        </p:nvSpPr>
        <p:spPr/>
        <p:txBody>
          <a:bodyPr/>
          <a:lstStyle/>
          <a:p>
            <a:fld id="{7AB4449D-790E-4A81-AE8A-33C73B6E900B}" type="slidenum">
              <a:rPr lang="en-GB" smtClean="0"/>
              <a:t>23</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Be careful we don’t assume children know what we mean! </a:t>
            </a:r>
          </a:p>
          <a:p>
            <a:r>
              <a:rPr lang="en-GB" b="1" dirty="0"/>
              <a:t>Teachers demonstrate gesture to show ‘whole’ meaning ‘all of something’.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Emphasise that these will all be in two parts.</a:t>
            </a:r>
          </a:p>
          <a:p>
            <a:endParaRPr lang="en-GB" dirty="0"/>
          </a:p>
          <a:p>
            <a:r>
              <a:rPr lang="en-GB" dirty="0"/>
              <a:t>Again the grown-ups will need to cut these into individual cards. This time, ensure the cards are placed face-up.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adults that it is important for them to model the ‘part’ ‘part’ ‘whole’ talk too.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Now we move on to seeing a set of objects as a ‘whole group’ and seeing some of the objects as ‘part of the whole’ and seeing both parts at the same time as the whole.</a:t>
            </a:r>
          </a:p>
          <a:p>
            <a:r>
              <a:rPr lang="en-GB" b="1" dirty="0"/>
              <a:t>What we are asking children to do is really important in terms of developing their understanding of the concept of numbers being made up of other numbers.</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29</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seeing a whole group and the parts inside it at the same time.</a:t>
            </a:r>
          </a:p>
          <a:p>
            <a:r>
              <a:rPr lang="en-GB" dirty="0"/>
              <a:t>For the workshop example, </a:t>
            </a:r>
            <a:r>
              <a:rPr lang="en-GB" b="1" dirty="0"/>
              <a:t>counters should be used to represent the three frogs. </a:t>
            </a:r>
          </a:p>
          <a:p>
            <a:r>
              <a:rPr lang="en-GB" dirty="0"/>
              <a:t>You may want to suggest that at home, children could use the back of a cereal packet to make their own frogs.</a:t>
            </a:r>
          </a:p>
        </p:txBody>
      </p:sp>
      <p:sp>
        <p:nvSpPr>
          <p:cNvPr id="4" name="Slide Number Placeholder 3"/>
          <p:cNvSpPr>
            <a:spLocks noGrp="1"/>
          </p:cNvSpPr>
          <p:nvPr>
            <p:ph type="sldNum" sz="quarter" idx="5"/>
          </p:nvPr>
        </p:nvSpPr>
        <p:spPr/>
        <p:txBody>
          <a:bodyPr/>
          <a:lstStyle/>
          <a:p>
            <a:fld id="{7AB4449D-790E-4A81-AE8A-33C73B6E900B}" type="slidenum">
              <a:rPr lang="en-GB" smtClean="0"/>
              <a:t>30</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child should put three counters on their picture of the log.</a:t>
            </a:r>
          </a:p>
          <a:p>
            <a:endParaRPr lang="en-GB" dirty="0"/>
          </a:p>
          <a:p>
            <a:r>
              <a:rPr lang="en-GB" dirty="0"/>
              <a:t>Show me on one hand how many are on the log.</a:t>
            </a:r>
          </a:p>
          <a:p>
            <a:r>
              <a:rPr lang="en-GB" dirty="0"/>
              <a:t>Show me on the other hand how many are in the pool. </a:t>
            </a:r>
          </a:p>
          <a:p>
            <a:r>
              <a:rPr lang="en-GB" dirty="0"/>
              <a:t>The grown-ups should read from the speech bubble and watch carefully to ensure an accurate response.</a:t>
            </a:r>
          </a:p>
          <a:p>
            <a:endParaRPr lang="en-GB" dirty="0"/>
          </a:p>
          <a:p>
            <a:r>
              <a:rPr lang="en-GB" dirty="0"/>
              <a:t>Point out here that there are different ways to do it (children may show three middle fingers of one hand, or two fingers and a thumb) – that’s what deep understanding is.</a:t>
            </a:r>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24209430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Encourage grown-ups to gesture with their finger – How many altogether?</a:t>
            </a:r>
          </a:p>
          <a:p>
            <a:r>
              <a:rPr lang="en-GB" dirty="0"/>
              <a:t>Children will need to put 1 finger down and 1 finger up on the other hand – this ensures that 3 are still shown (conservation of number).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33</a:t>
            </a:fld>
            <a:endParaRPr lang="en-GB"/>
          </a:p>
        </p:txBody>
      </p:sp>
    </p:spTree>
    <p:extLst>
      <p:ext uri="{BB962C8B-B14F-4D97-AF65-F5344CB8AC3E}">
        <p14:creationId xmlns:p14="http://schemas.microsoft.com/office/powerpoint/2010/main" val="4183567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34</a:t>
            </a:fld>
            <a:endParaRPr lang="en-GB"/>
          </a:p>
        </p:txBody>
      </p:sp>
    </p:spTree>
    <p:extLst>
      <p:ext uri="{BB962C8B-B14F-4D97-AF65-F5344CB8AC3E}">
        <p14:creationId xmlns:p14="http://schemas.microsoft.com/office/powerpoint/2010/main" val="2230136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35</a:t>
            </a:fld>
            <a:endParaRPr lang="en-GB"/>
          </a:p>
        </p:txBody>
      </p:sp>
    </p:spTree>
    <p:extLst>
      <p:ext uri="{BB962C8B-B14F-4D97-AF65-F5344CB8AC3E}">
        <p14:creationId xmlns:p14="http://schemas.microsoft.com/office/powerpoint/2010/main" val="40306049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36</a:t>
            </a:fld>
            <a:endParaRPr lang="en-GB"/>
          </a:p>
        </p:txBody>
      </p:sp>
    </p:spTree>
    <p:extLst>
      <p:ext uri="{BB962C8B-B14F-4D97-AF65-F5344CB8AC3E}">
        <p14:creationId xmlns:p14="http://schemas.microsoft.com/office/powerpoint/2010/main" val="22298360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Perhaps highlight that mathematical talk is really important and talking about the smaller numbers will help children later on as they will feel more confident talking about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mention here that children could use their fingers to ‘show what they see’ on the screen. They can then say if it is three or </a:t>
            </a:r>
            <a:r>
              <a:rPr lang="en-GB"/>
              <a:t>not three </a:t>
            </a:r>
            <a:r>
              <a:rPr lang="en-GB" dirty="0"/>
              <a:t>by putting thumbs up or down.</a:t>
            </a:r>
          </a:p>
        </p:txBody>
      </p:sp>
      <p:sp>
        <p:nvSpPr>
          <p:cNvPr id="4" name="Slide Number Placeholder 3"/>
          <p:cNvSpPr>
            <a:spLocks noGrp="1"/>
          </p:cNvSpPr>
          <p:nvPr>
            <p:ph type="sldNum" sz="quarter" idx="5"/>
          </p:nvPr>
        </p:nvSpPr>
        <p:spPr/>
        <p:txBody>
          <a:bodyPr/>
          <a:lstStyle/>
          <a:p>
            <a:fld id="{7AB4449D-790E-4A81-AE8A-33C73B6E900B}" type="slidenum">
              <a:rPr lang="en-GB" smtClean="0"/>
              <a:t>38</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need to emphasise here that the focus is not on telling the child (or getting the child to tell us) what the number is … Only to say that it is NOT 3.</a:t>
            </a:r>
          </a:p>
          <a:p>
            <a:endParaRPr lang="en-GB" dirty="0"/>
          </a:p>
          <a:p>
            <a:r>
              <a:rPr lang="en-GB"/>
              <a:t>We want to encourage verbal responses, like: ‘I know it’s not three because it needs 1 more’</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40</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42</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44</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again - how do you know it is NOT 3?</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46</a:t>
            </a:fld>
            <a:endParaRPr lang="en-GB"/>
          </a:p>
        </p:txBody>
      </p:sp>
    </p:spTree>
    <p:extLst>
      <p:ext uri="{BB962C8B-B14F-4D97-AF65-F5344CB8AC3E}">
        <p14:creationId xmlns:p14="http://schemas.microsoft.com/office/powerpoint/2010/main" val="2172539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again - how do you know it is NOT 3?</a:t>
            </a:r>
          </a:p>
        </p:txBody>
      </p:sp>
      <p:sp>
        <p:nvSpPr>
          <p:cNvPr id="4" name="Slide Number Placeholder 3"/>
          <p:cNvSpPr>
            <a:spLocks noGrp="1"/>
          </p:cNvSpPr>
          <p:nvPr>
            <p:ph type="sldNum" sz="quarter" idx="5"/>
          </p:nvPr>
        </p:nvSpPr>
        <p:spPr/>
        <p:txBody>
          <a:bodyPr/>
          <a:lstStyle/>
          <a:p>
            <a:fld id="{7AB4449D-790E-4A81-AE8A-33C73B6E900B}" type="slidenum">
              <a:rPr lang="en-GB" smtClean="0"/>
              <a:t>48</a:t>
            </a:fld>
            <a:endParaRPr lang="en-GB"/>
          </a:p>
        </p:txBody>
      </p:sp>
    </p:spTree>
    <p:extLst>
      <p:ext uri="{BB962C8B-B14F-4D97-AF65-F5344CB8AC3E}">
        <p14:creationId xmlns:p14="http://schemas.microsoft.com/office/powerpoint/2010/main" val="12329139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Ask again - how do you know it is NOT 3?</a:t>
            </a:r>
          </a:p>
          <a:p>
            <a:endParaRPr lang="en-GB"/>
          </a:p>
        </p:txBody>
      </p:sp>
      <p:sp>
        <p:nvSpPr>
          <p:cNvPr id="4" name="Slide Number Placeholder 3"/>
          <p:cNvSpPr>
            <a:spLocks noGrp="1"/>
          </p:cNvSpPr>
          <p:nvPr>
            <p:ph type="sldNum" sz="quarter" idx="5"/>
          </p:nvPr>
        </p:nvSpPr>
        <p:spPr/>
        <p:txBody>
          <a:bodyPr/>
          <a:lstStyle/>
          <a:p>
            <a:fld id="{7AB4449D-790E-4A81-AE8A-33C73B6E900B}" type="slidenum">
              <a:rPr lang="en-GB" smtClean="0"/>
              <a:t>50</a:t>
            </a:fld>
            <a:endParaRPr lang="en-GB"/>
          </a:p>
        </p:txBody>
      </p:sp>
    </p:spTree>
    <p:extLst>
      <p:ext uri="{BB962C8B-B14F-4D97-AF65-F5344CB8AC3E}">
        <p14:creationId xmlns:p14="http://schemas.microsoft.com/office/powerpoint/2010/main" val="37060756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each child has a paper towel or hand to use with their counters.</a:t>
            </a:r>
          </a:p>
        </p:txBody>
      </p:sp>
      <p:sp>
        <p:nvSpPr>
          <p:cNvPr id="4" name="Slide Number Placeholder 3"/>
          <p:cNvSpPr>
            <a:spLocks noGrp="1"/>
          </p:cNvSpPr>
          <p:nvPr>
            <p:ph type="sldNum" sz="quarter" idx="5"/>
          </p:nvPr>
        </p:nvSpPr>
        <p:spPr/>
        <p:txBody>
          <a:bodyPr/>
          <a:lstStyle/>
          <a:p>
            <a:fld id="{7AB4449D-790E-4A81-AE8A-33C73B6E900B}" type="slidenum">
              <a:rPr lang="en-GB" smtClean="0"/>
              <a:t>53</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54</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really important here to point out that we don’t want to focus on what the number IS – just whether it is 3 or NOT.</a:t>
            </a:r>
          </a:p>
          <a:p>
            <a:r>
              <a:rPr lang="en-GB" dirty="0"/>
              <a:t>We will talk about why we know it is not 3 at the end of the game.</a:t>
            </a:r>
          </a:p>
          <a:p>
            <a:r>
              <a:rPr lang="en-GB" dirty="0"/>
              <a:t>Children/parents will need to be reminded not to say ‘it is three’ but to say ‘it is not 3.’</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55</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we are going to repeat the activity but we are going to ask your children to tell us what we need to do to make the number into 3. This time grown-ups will need to pause after each one and ask: What do we need to do to make it </a:t>
            </a:r>
            <a:r>
              <a:rPr lang="en-GB"/>
              <a:t>into 3? </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Demonstrate these responses one at a time before allowing grown-ups to have another go with the paper towel and counters.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 typical examples of what we might want children to say to reason about how to make 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would be useful for parents to model this language and promote these responses from pupils, but parents may need some support to help them to model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time, parents should hide one, two or three objects under the paper towel and ask, ‘What do we need to do to make it into 3?’ Leave the responses on the screen for reference.</a:t>
            </a:r>
          </a:p>
        </p:txBody>
      </p:sp>
      <p:sp>
        <p:nvSpPr>
          <p:cNvPr id="4" name="Slide Number Placeholder 3"/>
          <p:cNvSpPr>
            <a:spLocks noGrp="1"/>
          </p:cNvSpPr>
          <p:nvPr>
            <p:ph type="sldNum" sz="quarter" idx="5"/>
          </p:nvPr>
        </p:nvSpPr>
        <p:spPr/>
        <p:txBody>
          <a:bodyPr/>
          <a:lstStyle/>
          <a:p>
            <a:fld id="{7AB4449D-790E-4A81-AE8A-33C73B6E900B}" type="slidenum">
              <a:rPr lang="en-GB" smtClean="0"/>
              <a:t>57</a:t>
            </a:fld>
            <a:endParaRPr lang="en-GB"/>
          </a:p>
        </p:txBody>
      </p:sp>
    </p:spTree>
    <p:extLst>
      <p:ext uri="{BB962C8B-B14F-4D97-AF65-F5344CB8AC3E}">
        <p14:creationId xmlns:p14="http://schemas.microsoft.com/office/powerpoint/2010/main" val="3756452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spend about ten minutes on the activity. Sometimes it may not take 10 minutes which is fine – maybe you could try some of the additional activities too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58</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sheet in the pack on the day of the workshop so they can see the layout and ask any questions.</a:t>
            </a:r>
          </a:p>
          <a:p>
            <a:endParaRPr lang="en-GB" dirty="0"/>
          </a:p>
          <a:p>
            <a:r>
              <a:rPr lang="en-GB" dirty="0"/>
              <a:t>1</a:t>
            </a:r>
            <a:r>
              <a:rPr lang="en-GB" baseline="30000" dirty="0"/>
              <a:t>st</a:t>
            </a:r>
            <a:r>
              <a:rPr lang="en-GB" dirty="0"/>
              <a:t> Click: Shows the game we played with the subitising to 3 cards.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the part-part-whole game that we played.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59</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1: It would be helpful if the grown-ups made a comment each day to show how well their child attempted the work, any success stories and what the grown-up is ‘noticing’ about the child’s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2: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60</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62</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dirty="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dirty="0"/>
              <a:t>Click to edit Master subtitle style</a:t>
            </a:r>
          </a:p>
        </p:txBody>
      </p:sp>
    </p:spTree>
    <p:extLst>
      <p:ext uri="{BB962C8B-B14F-4D97-AF65-F5344CB8AC3E}">
        <p14:creationId xmlns:p14="http://schemas.microsoft.com/office/powerpoint/2010/main" val="249757355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85360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548201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680299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dirty="0"/>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22793656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dirty="0"/>
              <a:t>Click to edit Master title style</a:t>
            </a:r>
            <a:endParaRPr lang="en-GB" dirty="0"/>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35817955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dirty="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487842004"/>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26/02/2024</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26/02/2024</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177830922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3.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mailto:mathshubs@ncetm.org.uk" TargetMode="External"/><Relationship Id="rId5" Type="http://schemas.openxmlformats.org/officeDocument/2006/relationships/image" Target="../media/image4.png"/><Relationship Id="rId4" Type="http://schemas.openxmlformats.org/officeDocument/2006/relationships/hyperlink" Target="https://forms.microsoft.com/e/bp53TFNTK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5.xml"/><Relationship Id="rId7" Type="http://schemas.openxmlformats.org/officeDocument/2006/relationships/image" Target="../media/image10.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png"/><Relationship Id="rId5" Type="http://schemas.openxmlformats.org/officeDocument/2006/relationships/image" Target="../media/image8.jpg"/><Relationship Id="rId10" Type="http://schemas.openxmlformats.org/officeDocument/2006/relationships/image" Target="../media/image6.png"/><Relationship Id="rId4" Type="http://schemas.openxmlformats.org/officeDocument/2006/relationships/notesSlide" Target="../notesSlides/notesSlide4.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5" Type="http://schemas.openxmlformats.org/officeDocument/2006/relationships/image" Target="../media/image13.jp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notesSlide" Target="../notesSlides/notesSlide1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6.png"/><Relationship Id="rId5" Type="http://schemas.openxmlformats.org/officeDocument/2006/relationships/image" Target="../media/image21.png"/><Relationship Id="rId4" Type="http://schemas.openxmlformats.org/officeDocument/2006/relationships/notesSlide" Target="../notesSlides/notesSlide1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png"/><Relationship Id="rId5" Type="http://schemas.openxmlformats.org/officeDocument/2006/relationships/image" Target="../media/image22.png"/><Relationship Id="rId4" Type="http://schemas.openxmlformats.org/officeDocument/2006/relationships/notesSlide" Target="../notesSlides/notesSlide18.xml"/></Relationships>
</file>

<file path=ppt/slides/_rels/slide26.xml.rels><?xml version="1.0" encoding="UTF-8" standalone="yes"?>
<Relationships xmlns="http://schemas.openxmlformats.org/package/2006/relationships"><Relationship Id="rId8" Type="http://schemas.openxmlformats.org/officeDocument/2006/relationships/image" Target="../media/image26.png"/><Relationship Id="rId3" Type="http://schemas.microsoft.com/office/2007/relationships/hdphoto" Target="../media/hdphoto1.wdp"/><Relationship Id="rId7" Type="http://schemas.microsoft.com/office/2007/relationships/hdphoto" Target="../media/hdphoto3.wdp"/><Relationship Id="rId12" Type="http://schemas.microsoft.com/office/2007/relationships/hdphoto" Target="../media/hdphoto5.wdp"/><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5.png"/><Relationship Id="rId11" Type="http://schemas.openxmlformats.org/officeDocument/2006/relationships/image" Target="../media/image28.png"/><Relationship Id="rId5" Type="http://schemas.microsoft.com/office/2007/relationships/hdphoto" Target="../media/hdphoto2.wdp"/><Relationship Id="rId10" Type="http://schemas.openxmlformats.org/officeDocument/2006/relationships/image" Target="../media/image27.png"/><Relationship Id="rId4" Type="http://schemas.openxmlformats.org/officeDocument/2006/relationships/image" Target="../media/image24.png"/><Relationship Id="rId9" Type="http://schemas.microsoft.com/office/2007/relationships/hdphoto" Target="../media/hdphoto4.wdp"/></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microsoft.com/office/2007/relationships/hdphoto" Target="../media/hdphoto5.wdp"/></Relationships>
</file>

<file path=ppt/slides/_rels/slide2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15.xml"/><Relationship Id="rId7" Type="http://schemas.openxmlformats.org/officeDocument/2006/relationships/image" Target="../media/image31.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6.png"/><Relationship Id="rId4" Type="http://schemas.openxmlformats.org/officeDocument/2006/relationships/notesSlide" Target="../notesSlides/notesSlide20.xml"/><Relationship Id="rId9"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6.m4a"/><Relationship Id="rId7" Type="http://schemas.openxmlformats.org/officeDocument/2006/relationships/image" Target="../media/image34.png"/><Relationship Id="rId2" Type="http://schemas.microsoft.com/office/2007/relationships/media" Target="../media/media16.m4a"/><Relationship Id="rId1" Type="http://schemas.openxmlformats.org/officeDocument/2006/relationships/tags" Target="../tags/tag2.xml"/><Relationship Id="rId6" Type="http://schemas.openxmlformats.org/officeDocument/2006/relationships/image" Target="../media/image38.png"/><Relationship Id="rId5" Type="http://schemas.openxmlformats.org/officeDocument/2006/relationships/notesSlide" Target="../notesSlides/notesSlide22.xml"/><Relationship Id="rId4"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6.png"/><Relationship Id="rId5" Type="http://schemas.openxmlformats.org/officeDocument/2006/relationships/image" Target="../media/image39.png"/><Relationship Id="rId4" Type="http://schemas.openxmlformats.org/officeDocument/2006/relationships/notesSlide" Target="../notesSlides/notesSlide27.xml"/></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audio" Target="../media/media18.m4a"/><Relationship Id="rId7" Type="http://schemas.openxmlformats.org/officeDocument/2006/relationships/image" Target="../media/image41.svg"/><Relationship Id="rId12" Type="http://schemas.openxmlformats.org/officeDocument/2006/relationships/image" Target="../media/image6.png"/><Relationship Id="rId2" Type="http://schemas.microsoft.com/office/2007/relationships/media" Target="../media/media18.m4a"/><Relationship Id="rId1" Type="http://schemas.openxmlformats.org/officeDocument/2006/relationships/tags" Target="../tags/tag3.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notesSlide" Target="../notesSlides/notesSlide28.xml"/><Relationship Id="rId10" Type="http://schemas.openxmlformats.org/officeDocument/2006/relationships/image" Target="../media/image44.png"/><Relationship Id="rId4" Type="http://schemas.openxmlformats.org/officeDocument/2006/relationships/slideLayout" Target="../slideLayouts/slideLayout15.xml"/><Relationship Id="rId9" Type="http://schemas.openxmlformats.org/officeDocument/2006/relationships/image" Target="../media/image43.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41.sv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43.sv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6.png"/><Relationship Id="rId4" Type="http://schemas.openxmlformats.org/officeDocument/2006/relationships/notesSlide" Target="../notesSlides/notesSlide39.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png"/><Relationship Id="rId5" Type="http://schemas.openxmlformats.org/officeDocument/2006/relationships/image" Target="../media/image47.png"/><Relationship Id="rId4" Type="http://schemas.openxmlformats.org/officeDocument/2006/relationships/notesSlide" Target="../notesSlides/notesSlide40.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6.png"/><Relationship Id="rId5" Type="http://schemas.openxmlformats.org/officeDocument/2006/relationships/image" Target="../media/image48.png"/><Relationship Id="rId4" Type="http://schemas.openxmlformats.org/officeDocument/2006/relationships/notesSlide" Target="../notesSlides/notesSlide41.xml"/></Relationships>
</file>

<file path=ppt/slides/_rels/slide61.xml.rels><?xml version="1.0" encoding="UTF-8" standalone="yes"?>
<Relationships xmlns="http://schemas.openxmlformats.org/package/2006/relationships"><Relationship Id="rId2" Type="http://schemas.openxmlformats.org/officeDocument/2006/relationships/hyperlink" Target="https://www.gov.uk/government/publications/development-matters--2/development-matters" TargetMode="External"/><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6.png"/><Relationship Id="rId4" Type="http://schemas.openxmlformats.org/officeDocument/2006/relationships/notesSlide" Target="../notesSlides/notesSlide42.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forms.microsoft.com/e/vQmZZ1HW4Y" TargetMode="External"/><Relationship Id="rId1" Type="http://schemas.openxmlformats.org/officeDocument/2006/relationships/slideLayout" Target="../slideLayouts/slideLayout23.xml"/></Relationships>
</file>

<file path=ppt/slides/_rels/slide6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forms.microsoft.com/e/3PfpjanJe9" TargetMode="Externa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287784" y="236568"/>
            <a:ext cx="10515600" cy="1325563"/>
          </a:xfrm>
        </p:spPr>
        <p:txBody>
          <a:bodyPr/>
          <a:lstStyle/>
          <a:p>
            <a:r>
              <a:rPr lang="en-GB" sz="3200" dirty="0"/>
              <a:t>Survey for </a:t>
            </a:r>
            <a:r>
              <a:rPr lang="en-GB" sz="3200" dirty="0">
                <a:highlight>
                  <a:srgbClr val="FFFF00"/>
                </a:highlight>
              </a:rPr>
              <a:t>parents and carers </a:t>
            </a:r>
            <a:r>
              <a:rPr lang="en-GB" sz="3200" dirty="0"/>
              <a:t>– start of workshop </a:t>
            </a:r>
          </a:p>
        </p:txBody>
      </p:sp>
      <p:sp>
        <p:nvSpPr>
          <p:cNvPr id="5" name="TextBox 4">
            <a:extLst>
              <a:ext uri="{FF2B5EF4-FFF2-40B4-BE49-F238E27FC236}">
                <a16:creationId xmlns:a16="http://schemas.microsoft.com/office/drawing/2014/main" id="{EE2EFE27-8DB3-EB05-8A12-CE616CD87839}"/>
              </a:ext>
            </a:extLst>
          </p:cNvPr>
          <p:cNvSpPr txBox="1"/>
          <p:nvPr/>
        </p:nvSpPr>
        <p:spPr>
          <a:xfrm>
            <a:off x="287784" y="1017943"/>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4"/>
              </a:rPr>
              <a:t>https://forms.microsoft.com/e/bp53TFNTK0</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7" name="Picture 6" descr="A qr code on a green background&#10;&#10;Description automatically generated">
            <a:extLst>
              <a:ext uri="{FF2B5EF4-FFF2-40B4-BE49-F238E27FC236}">
                <a16:creationId xmlns:a16="http://schemas.microsoft.com/office/drawing/2014/main" id="{255D05C2-A8AC-CD3F-A491-16166A34F3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01" y="1858749"/>
            <a:ext cx="4551680" cy="4551680"/>
          </a:xfrm>
          <a:prstGeom prst="rect">
            <a:avLst/>
          </a:prstGeom>
        </p:spPr>
      </p:pic>
      <p:sp>
        <p:nvSpPr>
          <p:cNvPr id="8" name="TextBox 7">
            <a:extLst>
              <a:ext uri="{FF2B5EF4-FFF2-40B4-BE49-F238E27FC236}">
                <a16:creationId xmlns:a16="http://schemas.microsoft.com/office/drawing/2014/main" id="{66A3DBEA-062A-11D3-055B-E1AD823F0973}"/>
              </a:ext>
            </a:extLst>
          </p:cNvPr>
          <p:cNvSpPr txBox="1"/>
          <p:nvPr/>
        </p:nvSpPr>
        <p:spPr>
          <a:xfrm>
            <a:off x="4870391" y="4134589"/>
            <a:ext cx="7081398"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This is a short, optional, anonymous national survey to help us understand the impact of this project.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We'll ask these questions again later in the year.</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Thank you for taking part. </a:t>
            </a:r>
            <a:br>
              <a:rPr kumimoji="0" lang="en-GB" sz="1800" b="1" i="0" u="none" strike="noStrike" kern="1200" cap="none" spc="0" normalizeH="0" baseline="0" noProof="0" dirty="0">
                <a:ln>
                  <a:noFill/>
                </a:ln>
                <a:solidFill>
                  <a:srgbClr val="000000"/>
                </a:solidFill>
                <a:effectLst/>
                <a:uLnTx/>
                <a:uFillTx/>
                <a:latin typeface="Arial"/>
                <a:ea typeface="+mn-ea"/>
                <a:cs typeface="+mn-cs"/>
              </a:rPr>
            </a:b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ask your child's teacher or contact </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hlinkClick r:id="rId6"/>
              </a:rPr>
              <a:t>mathshubs@ncetm.org.uk</a:t>
            </a: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p:txBody>
      </p:sp>
      <p:pic>
        <p:nvPicPr>
          <p:cNvPr id="9" name="Picture 8">
            <a:extLst>
              <a:ext uri="{FF2B5EF4-FFF2-40B4-BE49-F238E27FC236}">
                <a16:creationId xmlns:a16="http://schemas.microsoft.com/office/drawing/2014/main" id="{3F829973-55A7-15B8-138C-3B96174E32C5}"/>
              </a:ext>
            </a:extLst>
          </p:cNvPr>
          <p:cNvPicPr>
            <a:picLocks noChangeAspect="1"/>
          </p:cNvPicPr>
          <p:nvPr/>
        </p:nvPicPr>
        <p:blipFill>
          <a:blip r:embed="rId7"/>
          <a:stretch>
            <a:fillRect/>
          </a:stretch>
        </p:blipFill>
        <p:spPr>
          <a:xfrm>
            <a:off x="7429796" y="813865"/>
            <a:ext cx="2719848" cy="3253310"/>
          </a:xfrm>
          <a:prstGeom prst="rect">
            <a:avLst/>
          </a:prstGeom>
        </p:spPr>
      </p:pic>
      <p:pic>
        <p:nvPicPr>
          <p:cNvPr id="10" name="Audio 9">
            <a:hlinkClick r:id="" action="ppaction://media"/>
            <a:extLst>
              <a:ext uri="{FF2B5EF4-FFF2-40B4-BE49-F238E27FC236}">
                <a16:creationId xmlns:a16="http://schemas.microsoft.com/office/drawing/2014/main" id="{6728A676-149A-2E84-2955-1968C8425EAB}"/>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4198561"/>
      </p:ext>
    </p:extLst>
  </p:cSld>
  <p:clrMapOvr>
    <a:masterClrMapping/>
  </p:clrMapOvr>
  <mc:AlternateContent xmlns:mc="http://schemas.openxmlformats.org/markup-compatibility/2006">
    <mc:Choice xmlns:p14="http://schemas.microsoft.com/office/powerpoint/2010/main" Requires="p14">
      <p:transition spd="slow" p14:dur="2000" advTm="12931"/>
    </mc:Choice>
    <mc:Fallback>
      <p:transition spd="slow" advTm="12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Reception</a:t>
            </a:r>
            <a:endParaRPr lang="en-US" dirty="0"/>
          </a:p>
        </p:txBody>
      </p:sp>
      <p:pic>
        <p:nvPicPr>
          <p:cNvPr id="2" name="Picture 1">
            <a:extLst>
              <a:ext uri="{FF2B5EF4-FFF2-40B4-BE49-F238E27FC236}">
                <a16:creationId xmlns:a16="http://schemas.microsoft.com/office/drawing/2014/main" id="{1621428B-CC47-E3F7-CACC-82E30FC0FB13}"/>
              </a:ext>
            </a:extLst>
          </p:cNvPr>
          <p:cNvPicPr>
            <a:picLocks noChangeAspect="1"/>
          </p:cNvPicPr>
          <p:nvPr/>
        </p:nvPicPr>
        <p:blipFill rotWithShape="1">
          <a:blip r:embed="rId3"/>
          <a:srcRect l="29991" r="49412" b="68703"/>
          <a:stretch/>
        </p:blipFill>
        <p:spPr>
          <a:xfrm>
            <a:off x="9956034" y="2058201"/>
            <a:ext cx="2052442" cy="2273977"/>
          </a:xfrm>
          <a:prstGeom prst="rect">
            <a:avLst/>
          </a:prstGeom>
        </p:spPr>
      </p:pic>
      <p:grpSp>
        <p:nvGrpSpPr>
          <p:cNvPr id="3" name="Group 2">
            <a:extLst>
              <a:ext uri="{FF2B5EF4-FFF2-40B4-BE49-F238E27FC236}">
                <a16:creationId xmlns:a16="http://schemas.microsoft.com/office/drawing/2014/main" id="{D20F6A28-7B82-4989-EC9B-EEE0C57173E6}"/>
              </a:ext>
            </a:extLst>
          </p:cNvPr>
          <p:cNvGrpSpPr/>
          <p:nvPr/>
        </p:nvGrpSpPr>
        <p:grpSpPr>
          <a:xfrm>
            <a:off x="7443171" y="2594708"/>
            <a:ext cx="1758996" cy="1668583"/>
            <a:chOff x="556033" y="577799"/>
            <a:chExt cx="2611910" cy="2579261"/>
          </a:xfrm>
        </p:grpSpPr>
        <p:sp>
          <p:nvSpPr>
            <p:cNvPr id="8" name="AutoShape 10">
              <a:extLst>
                <a:ext uri="{FF2B5EF4-FFF2-40B4-BE49-F238E27FC236}">
                  <a16:creationId xmlns:a16="http://schemas.microsoft.com/office/drawing/2014/main" id="{1EAF22B1-C626-E08E-0BA9-CD25F909133B}"/>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E574C5EA-FF68-A7B0-317E-824E40FE304A}"/>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129F57EE-0F75-CD46-B925-61D8B8108F88}"/>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83C6E732-44B7-3339-2E6D-60538AA1CE5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730C8119-8748-830E-1932-F7CADF2D757F}"/>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5DF24B7B-F2BE-1EDC-3EF1-86114ECB9B4B}"/>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99911" y="1323323"/>
            <a:ext cx="10972800" cy="1059473"/>
          </a:xfrm>
        </p:spPr>
        <p:txBody>
          <a:bodyPr>
            <a:normAutofit fontScale="90000"/>
          </a:bodyPr>
          <a:lstStyle/>
          <a:p>
            <a:r>
              <a:rPr lang="en-GB" b="0" dirty="0"/>
              <a:t>Children and grown-ups will work through the session materials, guided by the class teacher. These will cover:</a:t>
            </a:r>
          </a:p>
        </p:txBody>
      </p:sp>
      <p:sp>
        <p:nvSpPr>
          <p:cNvPr id="3" name="TextBox 2">
            <a:extLst>
              <a:ext uri="{FF2B5EF4-FFF2-40B4-BE49-F238E27FC236}">
                <a16:creationId xmlns:a16="http://schemas.microsoft.com/office/drawing/2014/main" id="{F99C2952-B954-D531-53D9-EC3071BF3C87}"/>
              </a:ext>
            </a:extLst>
          </p:cNvPr>
          <p:cNvSpPr txBox="1"/>
          <p:nvPr/>
        </p:nvSpPr>
        <p:spPr>
          <a:xfrm>
            <a:off x="699911" y="3262488"/>
            <a:ext cx="10873924" cy="206210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Subitising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Composition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srgbClr val="585858"/>
                </a:solidFill>
                <a:latin typeface="Arial"/>
              </a:rPr>
              <a:t>3</a:t>
            </a:r>
            <a:r>
              <a:rPr kumimoji="0" lang="en-GB" sz="3200" b="0" i="0" u="none" strike="noStrike" kern="1200" cap="none" spc="0" normalizeH="0" baseline="0" noProof="0" dirty="0">
                <a:ln>
                  <a:noFill/>
                </a:ln>
                <a:solidFill>
                  <a:srgbClr val="585858"/>
                </a:solidFill>
                <a:effectLst/>
                <a:uLnTx/>
                <a:uFillTx/>
                <a:latin typeface="Arial"/>
                <a:ea typeface="+mn-ea"/>
                <a:cs typeface="+mn-cs"/>
              </a:rPr>
              <a:t> or NOT 3</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Part-part-whole activities with images.</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443631"/>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Reception</a:t>
            </a:r>
          </a:p>
        </p:txBody>
      </p:sp>
    </p:spTree>
    <p:extLst>
      <p:ext uri="{BB962C8B-B14F-4D97-AF65-F5344CB8AC3E}">
        <p14:creationId xmlns:p14="http://schemas.microsoft.com/office/powerpoint/2010/main" val="412678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r>
              <a:rPr lang="en-GB" sz="3200" b="1" dirty="0"/>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indent="-457200">
              <a:buFont typeface="Arial" panose="020B0604020202020204" pitchFamily="34" charset="0"/>
              <a:buChar char="•"/>
            </a:pPr>
            <a:r>
              <a:rPr lang="en-GB" sz="3200" dirty="0"/>
              <a:t>To share with you some of the things your child will be learning in school</a:t>
            </a:r>
          </a:p>
          <a:p>
            <a:pPr marL="457200" indent="-457200">
              <a:buFont typeface="Arial" panose="020B0604020202020204" pitchFamily="34" charset="0"/>
              <a:buChar char="•"/>
            </a:pPr>
            <a:r>
              <a:rPr lang="en-GB" sz="3200" dirty="0"/>
              <a:t>To improve your confidence in helping your child with maths</a:t>
            </a:r>
          </a:p>
          <a:p>
            <a:pPr marL="457200" indent="-457200">
              <a:buFont typeface="Arial" panose="020B0604020202020204" pitchFamily="34" charset="0"/>
              <a:buChar char="•"/>
            </a:pPr>
            <a:r>
              <a:rPr lang="en-GB" sz="3200" dirty="0"/>
              <a:t>To create some games and activities for use at home</a:t>
            </a:r>
          </a:p>
          <a:p>
            <a:pPr marL="457200" indent="-457200">
              <a:buFont typeface="Arial" panose="020B0604020202020204" pitchFamily="34" charset="0"/>
              <a:buChar char="•"/>
            </a:pPr>
            <a:r>
              <a:rPr lang="en-GB" sz="3200" dirty="0"/>
              <a:t>To share with you the home learning activities</a:t>
            </a:r>
          </a:p>
        </p:txBody>
      </p:sp>
      <p:pic>
        <p:nvPicPr>
          <p:cNvPr id="6" name="Audio 5">
            <a:hlinkClick r:id="" action="ppaction://media"/>
            <a:extLst>
              <a:ext uri="{FF2B5EF4-FFF2-40B4-BE49-F238E27FC236}">
                <a16:creationId xmlns:a16="http://schemas.microsoft.com/office/drawing/2014/main" id="{C31FA1F2-D8EF-706F-86BF-BEE7F0232BEA}"/>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533797166"/>
      </p:ext>
    </p:extLst>
  </p:cSld>
  <p:clrMapOvr>
    <a:masterClrMapping/>
  </p:clrMapOvr>
  <mc:AlternateContent xmlns:mc="http://schemas.openxmlformats.org/markup-compatibility/2006">
    <mc:Choice xmlns:p14="http://schemas.microsoft.com/office/powerpoint/2010/main" Requires="p14">
      <p:transition spd="slow" p14:dur="2000" advTm="15093"/>
    </mc:Choice>
    <mc:Fallback>
      <p:transition spd="slow" advTm="150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dirty="0"/>
              <a:t>Why work with your child?</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Development Matters (2023)</a:t>
            </a:r>
          </a:p>
        </p:txBody>
      </p:sp>
      <p:pic>
        <p:nvPicPr>
          <p:cNvPr id="8" name="Audio 7">
            <a:hlinkClick r:id="" action="ppaction://media"/>
            <a:extLst>
              <a:ext uri="{FF2B5EF4-FFF2-40B4-BE49-F238E27FC236}">
                <a16:creationId xmlns:a16="http://schemas.microsoft.com/office/drawing/2014/main" id="{E33B3C5B-AE3B-6395-4894-B84752EAD9A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52304778"/>
      </p:ext>
    </p:extLst>
  </p:cSld>
  <p:clrMapOvr>
    <a:masterClrMapping/>
  </p:clrMapOvr>
  <mc:AlternateContent xmlns:mc="http://schemas.openxmlformats.org/markup-compatibility/2006">
    <mc:Choice xmlns:p14="http://schemas.microsoft.com/office/powerpoint/2010/main" Requires="p14">
      <p:transition spd="slow" p14:dur="2000" advTm="13590"/>
    </mc:Choice>
    <mc:Fallback>
      <p:transition spd="slow" advTm="13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r>
              <a:rPr lang="en-GB" sz="2800" b="1" dirty="0">
                <a:solidFill>
                  <a:schemeClr val="accent4">
                    <a:lumMod val="65000"/>
                    <a:lumOff val="35000"/>
                  </a:schemeClr>
                </a:solidFill>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185750"/>
            <a:ext cx="11107024" cy="1815882"/>
          </a:xfrm>
          <a:prstGeom prst="rect">
            <a:avLst/>
          </a:prstGeom>
          <a:noFill/>
        </p:spPr>
        <p:txBody>
          <a:bodyPr wrap="square" rtlCol="0">
            <a:spAutoFit/>
          </a:bodyPr>
          <a:lstStyle/>
          <a:p>
            <a:r>
              <a:rPr lang="en-GB" sz="2800" dirty="0"/>
              <a:t>The Mastering Number Programme in Reception will help your child to develop </a:t>
            </a:r>
            <a:r>
              <a:rPr lang="en-GB" sz="2800" dirty="0">
                <a:solidFill>
                  <a:schemeClr val="accent4">
                    <a:lumMod val="65000"/>
                    <a:lumOff val="35000"/>
                  </a:schemeClr>
                </a:solidFill>
              </a:rPr>
              <a:t>good</a:t>
            </a:r>
            <a:r>
              <a:rPr lang="en-GB" sz="2800" b="1" dirty="0">
                <a:solidFill>
                  <a:schemeClr val="accent4">
                    <a:lumMod val="65000"/>
                    <a:lumOff val="35000"/>
                  </a:schemeClr>
                </a:solidFill>
              </a:rPr>
              <a:t> </a:t>
            </a:r>
            <a:r>
              <a:rPr lang="en-GB" sz="2800" i="1" dirty="0">
                <a:solidFill>
                  <a:schemeClr val="accent4">
                    <a:lumMod val="65000"/>
                    <a:lumOff val="35000"/>
                  </a:schemeClr>
                </a:solidFill>
              </a:rPr>
              <a:t>number sense</a:t>
            </a:r>
            <a:r>
              <a:rPr lang="en-GB" sz="2800" b="1" dirty="0">
                <a:solidFill>
                  <a:schemeClr val="accent4">
                    <a:lumMod val="65000"/>
                    <a:lumOff val="35000"/>
                  </a:schemeClr>
                </a:solidFill>
              </a:rPr>
              <a:t>.</a:t>
            </a:r>
          </a:p>
          <a:p>
            <a:endParaRPr lang="en-GB" sz="2800" b="1" dirty="0">
              <a:solidFill>
                <a:schemeClr val="accent4">
                  <a:lumMod val="65000"/>
                  <a:lumOff val="35000"/>
                </a:schemeClr>
              </a:solidFill>
            </a:endParaRPr>
          </a:p>
          <a:p>
            <a:r>
              <a:rPr lang="en-GB" sz="2800" dirty="0">
                <a:solidFill>
                  <a:schemeClr val="accent4">
                    <a:lumMod val="65000"/>
                    <a:lumOff val="35000"/>
                  </a:schemeClr>
                </a:solidFill>
              </a:rPr>
              <a:t>Some of the things they are learning include:</a:t>
            </a:r>
          </a:p>
        </p:txBody>
      </p:sp>
      <p:pic>
        <p:nvPicPr>
          <p:cNvPr id="6" name="Content Placeholder 6" descr="Colorful buttons">
            <a:extLst>
              <a:ext uri="{FF2B5EF4-FFF2-40B4-BE49-F238E27FC236}">
                <a16:creationId xmlns:a16="http://schemas.microsoft.com/office/drawing/2014/main" id="{E9E5E421-E735-96D9-AB7F-5F74EAABA4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150" y="3429000"/>
            <a:ext cx="2383716" cy="1588756"/>
          </a:xfrm>
          <a:prstGeom prst="rect">
            <a:avLst/>
          </a:prstGeom>
        </p:spPr>
      </p:pic>
      <p:sp>
        <p:nvSpPr>
          <p:cNvPr id="2" name="TextBox 1">
            <a:extLst>
              <a:ext uri="{FF2B5EF4-FFF2-40B4-BE49-F238E27FC236}">
                <a16:creationId xmlns:a16="http://schemas.microsoft.com/office/drawing/2014/main" id="{A0905F1C-3199-0FA7-F975-10DAB33184D7}"/>
              </a:ext>
            </a:extLst>
          </p:cNvPr>
          <p:cNvSpPr txBox="1"/>
          <p:nvPr/>
        </p:nvSpPr>
        <p:spPr>
          <a:xfrm>
            <a:off x="442005" y="5245069"/>
            <a:ext cx="2572378" cy="400110"/>
          </a:xfrm>
          <a:prstGeom prst="rect">
            <a:avLst/>
          </a:prstGeom>
          <a:noFill/>
        </p:spPr>
        <p:txBody>
          <a:bodyPr wrap="square" rtlCol="0">
            <a:spAutoFit/>
          </a:bodyPr>
          <a:lstStyle/>
          <a:p>
            <a:pPr algn="ctr"/>
            <a:r>
              <a:rPr lang="en-GB" sz="2000" dirty="0"/>
              <a:t>Counting</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4263277" y="3429000"/>
            <a:ext cx="3243585" cy="1710099"/>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4185184" y="5320591"/>
            <a:ext cx="3391737" cy="1015663"/>
          </a:xfrm>
          <a:prstGeom prst="rect">
            <a:avLst/>
          </a:prstGeom>
          <a:noFill/>
        </p:spPr>
        <p:txBody>
          <a:bodyPr wrap="square" rtlCol="0">
            <a:spAutoFit/>
          </a:bodyPr>
          <a:lstStyle/>
          <a:p>
            <a:pPr algn="ctr"/>
            <a:r>
              <a:rPr lang="en-GB" sz="2000" dirty="0"/>
              <a:t>Recognising small numbers of objects and making their own collections</a:t>
            </a:r>
          </a:p>
        </p:txBody>
      </p:sp>
      <p:grpSp>
        <p:nvGrpSpPr>
          <p:cNvPr id="14" name="Group 13">
            <a:extLst>
              <a:ext uri="{FF2B5EF4-FFF2-40B4-BE49-F238E27FC236}">
                <a16:creationId xmlns:a16="http://schemas.microsoft.com/office/drawing/2014/main" id="{75480E44-D0F2-7D66-BE69-EE4A4D9F1C4B}"/>
              </a:ext>
            </a:extLst>
          </p:cNvPr>
          <p:cNvGrpSpPr/>
          <p:nvPr/>
        </p:nvGrpSpPr>
        <p:grpSpPr>
          <a:xfrm>
            <a:off x="8870024" y="3478484"/>
            <a:ext cx="2099158" cy="1102342"/>
            <a:chOff x="2824353" y="3211472"/>
            <a:chExt cx="1389314" cy="729578"/>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
        <p:nvSpPr>
          <p:cNvPr id="19" name="TextBox 18">
            <a:extLst>
              <a:ext uri="{FF2B5EF4-FFF2-40B4-BE49-F238E27FC236}">
                <a16:creationId xmlns:a16="http://schemas.microsoft.com/office/drawing/2014/main" id="{408B1B42-BAEA-450E-3D0A-CF9DC7232686}"/>
              </a:ext>
            </a:extLst>
          </p:cNvPr>
          <p:cNvSpPr txBox="1"/>
          <p:nvPr/>
        </p:nvSpPr>
        <p:spPr>
          <a:xfrm>
            <a:off x="8276632" y="4765164"/>
            <a:ext cx="3391737" cy="707886"/>
          </a:xfrm>
          <a:prstGeom prst="rect">
            <a:avLst/>
          </a:prstGeom>
          <a:noFill/>
        </p:spPr>
        <p:txBody>
          <a:bodyPr wrap="square" rtlCol="0">
            <a:spAutoFit/>
          </a:bodyPr>
          <a:lstStyle/>
          <a:p>
            <a:pPr algn="ctr"/>
            <a:r>
              <a:rPr lang="en-GB" sz="2000" dirty="0"/>
              <a:t>Know different ways to ‘make’ (compose) a number</a:t>
            </a:r>
          </a:p>
        </p:txBody>
      </p:sp>
      <p:pic>
        <p:nvPicPr>
          <p:cNvPr id="13" name="Audio 12">
            <a:hlinkClick r:id="" action="ppaction://media"/>
            <a:extLst>
              <a:ext uri="{FF2B5EF4-FFF2-40B4-BE49-F238E27FC236}">
                <a16:creationId xmlns:a16="http://schemas.microsoft.com/office/drawing/2014/main" id="{6B0C25F9-A69E-D6E6-D0AA-517844EB75F0}"/>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94719357"/>
      </p:ext>
    </p:extLst>
  </p:cSld>
  <p:clrMapOvr>
    <a:masterClrMapping/>
  </p:clrMapOvr>
  <mc:AlternateContent xmlns:mc="http://schemas.openxmlformats.org/markup-compatibility/2006">
    <mc:Choice xmlns:p14="http://schemas.microsoft.com/office/powerpoint/2010/main" Requires="p14">
      <p:transition spd="slow" p14:dur="2000" advTm="17338"/>
    </mc:Choice>
    <mc:Fallback>
      <p:transition spd="slow" advTm="173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rtlCol="0">
            <a:spAutoFit/>
          </a:bodyPr>
          <a:lstStyle/>
          <a:p>
            <a:r>
              <a:rPr lang="en-GB" sz="2800" b="1" dirty="0">
                <a:solidFill>
                  <a:schemeClr val="accent4">
                    <a:lumMod val="65000"/>
                    <a:lumOff val="35000"/>
                  </a:schemeClr>
                </a:solidFill>
              </a:rPr>
              <a:t>Let’s do some maths with the children!</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solidFill>
                  <a:schemeClr val="accent4">
                    <a:lumMod val="65000"/>
                    <a:lumOff val="35000"/>
                  </a:schemeClr>
                </a:solidFill>
              </a:rPr>
              <a:t>Look out for when you can use your subitising skills! Get those fast eyes ready!</a:t>
            </a:r>
          </a:p>
        </p:txBody>
      </p:sp>
      <p:pic>
        <p:nvPicPr>
          <p:cNvPr id="13" name="Audio 12">
            <a:hlinkClick r:id="" action="ppaction://media"/>
            <a:extLst>
              <a:ext uri="{FF2B5EF4-FFF2-40B4-BE49-F238E27FC236}">
                <a16:creationId xmlns:a16="http://schemas.microsoft.com/office/drawing/2014/main" id="{8AF9B3B6-A078-5F3D-2318-9DFA3FA14DA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42588213"/>
      </p:ext>
    </p:extLst>
  </p:cSld>
  <p:clrMapOvr>
    <a:masterClrMapping/>
  </p:clrMapOvr>
  <mc:AlternateContent xmlns:mc="http://schemas.openxmlformats.org/markup-compatibility/2006">
    <mc:Choice xmlns:p14="http://schemas.microsoft.com/office/powerpoint/2010/main" Requires="p14">
      <p:transition spd="slow" p14:dur="2000" advTm="10973"/>
    </mc:Choice>
    <mc:Fallback>
      <p:transition spd="slow" advTm="10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4" name="Audio 3">
            <a:hlinkClick r:id="" action="ppaction://media"/>
            <a:extLst>
              <a:ext uri="{FF2B5EF4-FFF2-40B4-BE49-F238E27FC236}">
                <a16:creationId xmlns:a16="http://schemas.microsoft.com/office/drawing/2014/main" id="{2AEA21DE-0C9E-979C-DDBD-6BD62A4F3DE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30812013"/>
      </p:ext>
    </p:extLst>
  </p:cSld>
  <p:clrMapOvr>
    <a:masterClrMapping/>
  </p:clrMapOvr>
  <mc:AlternateContent xmlns:mc="http://schemas.openxmlformats.org/markup-compatibility/2006">
    <mc:Choice xmlns:p14="http://schemas.microsoft.com/office/powerpoint/2010/main" Requires="p14">
      <p:transition spd="slow" p14:dur="2000" advTm="2095"/>
    </mc:Choice>
    <mc:Fallback>
      <p:transition spd="slow" advTm="2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2704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17" name="Audio 16">
            <a:hlinkClick r:id="" action="ppaction://media"/>
            <a:extLst>
              <a:ext uri="{FF2B5EF4-FFF2-40B4-BE49-F238E27FC236}">
                <a16:creationId xmlns:a16="http://schemas.microsoft.com/office/drawing/2014/main" id="{B1007F8D-CE04-4EFC-E6C8-0FAA151FC89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17956353"/>
      </p:ext>
    </p:extLst>
  </p:cSld>
  <p:clrMapOvr>
    <a:masterClrMapping/>
  </p:clrMapOvr>
  <mc:AlternateContent xmlns:mc="http://schemas.openxmlformats.org/markup-compatibility/2006">
    <mc:Choice xmlns:p14="http://schemas.microsoft.com/office/powerpoint/2010/main" Requires="p14">
      <p:transition spd="slow" p14:dur="2000" advTm="17556"/>
    </mc:Choice>
    <mc:Fallback>
      <p:transition spd="slow" advTm="175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82952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695085"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344916"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F0A48E13-A7FA-1A02-5AF7-89A65A89C3F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07344248"/>
      </p:ext>
    </p:extLst>
  </p:cSld>
  <p:clrMapOvr>
    <a:masterClrMapping/>
  </p:clrMapOvr>
  <mc:AlternateContent xmlns:mc="http://schemas.openxmlformats.org/markup-compatibility/2006">
    <mc:Choice xmlns:p14="http://schemas.microsoft.com/office/powerpoint/2010/main" Requires="p14">
      <p:transition spd="slow" p14:dur="2000" advTm="9376"/>
    </mc:Choice>
    <mc:Fallback>
      <p:transition spd="slow" advTm="9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51240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212352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38B124D0-0AE8-485C-D759-AAECDDC0EF9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65344122"/>
      </p:ext>
    </p:extLst>
  </p:cSld>
  <p:clrMapOvr>
    <a:masterClrMapping/>
  </p:clrMapOvr>
  <mc:AlternateContent xmlns:mc="http://schemas.openxmlformats.org/markup-compatibility/2006">
    <mc:Choice xmlns:p14="http://schemas.microsoft.com/office/powerpoint/2010/main" Requires="p14">
      <p:transition spd="slow" p14:dur="2000" advTm="14140"/>
    </mc:Choice>
    <mc:Fallback>
      <p:transition spd="slow" advTm="14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734667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460712"/>
            <a:ext cx="6178378" cy="646331"/>
          </a:xfrm>
          <a:prstGeom prst="rect">
            <a:avLst/>
          </a:prstGeom>
          <a:noFill/>
        </p:spPr>
        <p:txBody>
          <a:bodyPr wrap="square">
            <a:spAutoFit/>
          </a:bodyPr>
          <a:lstStyle/>
          <a:p>
            <a:r>
              <a:rPr lang="en-GB" sz="3600" b="1" dirty="0"/>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954107"/>
          </a:xfrm>
          <a:prstGeom prst="rect">
            <a:avLst/>
          </a:prstGeom>
          <a:noFill/>
        </p:spPr>
        <p:txBody>
          <a:bodyPr wrap="square" rtlCol="0">
            <a:spAutoFit/>
          </a:bodyPr>
          <a:lstStyle/>
          <a:p>
            <a:r>
              <a:rPr lang="en-GB" sz="2800" dirty="0"/>
              <a:t>Subitising is the ability to recognise a </a:t>
            </a:r>
            <a:r>
              <a:rPr lang="en-GB" sz="2800" i="1" dirty="0"/>
              <a:t>small quantity </a:t>
            </a:r>
            <a:r>
              <a:rPr lang="en-GB" sz="2800" dirty="0"/>
              <a:t>of objects </a:t>
            </a:r>
            <a:r>
              <a:rPr lang="en-GB" sz="2800" i="1" dirty="0"/>
              <a:t>without the need to count</a:t>
            </a:r>
            <a:r>
              <a:rPr lang="en-GB" sz="2800" dirty="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556054" y="2723180"/>
            <a:ext cx="10700951" cy="1384995"/>
          </a:xfrm>
          <a:prstGeom prst="rect">
            <a:avLst/>
          </a:prstGeom>
          <a:noFill/>
        </p:spPr>
        <p:txBody>
          <a:bodyPr wrap="square" rtlCol="0">
            <a:spAutoFit/>
          </a:bodyPr>
          <a:lstStyle/>
          <a:p>
            <a:r>
              <a:rPr lang="en-GB" sz="2800" dirty="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703576" y="56731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1041741" y="475810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2049566" y="522525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868407" y="484459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546530" y="580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222585" y="531441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927314" y="562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8100308" y="476067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381592" y="564151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 name="Audio 15">
            <a:hlinkClick r:id="" action="ppaction://media"/>
            <a:extLst>
              <a:ext uri="{FF2B5EF4-FFF2-40B4-BE49-F238E27FC236}">
                <a16:creationId xmlns:a16="http://schemas.microsoft.com/office/drawing/2014/main" id="{6545DBA3-D007-0762-5D70-73C151F1060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28880984"/>
      </p:ext>
    </p:extLst>
  </p:cSld>
  <p:clrMapOvr>
    <a:masterClrMapping/>
  </p:clrMapOvr>
  <mc:AlternateContent xmlns:mc="http://schemas.openxmlformats.org/markup-compatibility/2006">
    <mc:Choice xmlns:p14="http://schemas.microsoft.com/office/powerpoint/2010/main" Requires="p14">
      <p:transition spd="slow" p14:dur="2000" advTm="18564"/>
    </mc:Choice>
    <mc:Fallback>
      <p:transition spd="slow" advTm="185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4" y="460712"/>
            <a:ext cx="11300665" cy="646331"/>
          </a:xfrm>
          <a:prstGeom prst="rect">
            <a:avLst/>
          </a:prstGeom>
          <a:noFill/>
        </p:spPr>
        <p:txBody>
          <a:bodyPr wrap="square">
            <a:spAutoFit/>
          </a:bodyPr>
          <a:lstStyle/>
          <a:p>
            <a:r>
              <a:rPr lang="en-GB" sz="3600" b="1" dirty="0"/>
              <a:t>How will knowing how numbers are ‘made’ help?</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1077218"/>
          </a:xfrm>
          <a:prstGeom prst="rect">
            <a:avLst/>
          </a:prstGeom>
          <a:noFill/>
        </p:spPr>
        <p:txBody>
          <a:bodyPr wrap="square" rtlCol="0">
            <a:spAutoFit/>
          </a:bodyPr>
          <a:lstStyle/>
          <a:p>
            <a:r>
              <a:rPr lang="en-GB" sz="3200" dirty="0"/>
              <a:t>If children know that </a:t>
            </a:r>
            <a:r>
              <a:rPr lang="en-GB" sz="3200" b="1" dirty="0"/>
              <a:t>4 can be made of 3 and 1,</a:t>
            </a:r>
            <a:r>
              <a:rPr lang="en-GB" sz="3200" dirty="0"/>
              <a:t> they can apply this knowledge later on to see that: </a:t>
            </a:r>
          </a:p>
        </p:txBody>
      </p:sp>
      <p:sp>
        <p:nvSpPr>
          <p:cNvPr id="15" name="TextBox 14">
            <a:extLst>
              <a:ext uri="{FF2B5EF4-FFF2-40B4-BE49-F238E27FC236}">
                <a16:creationId xmlns:a16="http://schemas.microsoft.com/office/drawing/2014/main" id="{2A0B2DBE-CF41-1818-2A26-53F76DE54CEF}"/>
              </a:ext>
            </a:extLst>
          </p:cNvPr>
          <p:cNvSpPr txBox="1"/>
          <p:nvPr/>
        </p:nvSpPr>
        <p:spPr>
          <a:xfrm>
            <a:off x="2424545" y="3105835"/>
            <a:ext cx="6792191" cy="2308324"/>
          </a:xfrm>
          <a:prstGeom prst="rect">
            <a:avLst/>
          </a:prstGeom>
          <a:noFill/>
        </p:spPr>
        <p:txBody>
          <a:bodyPr wrap="square">
            <a:spAutoFit/>
          </a:bodyPr>
          <a:lstStyle/>
          <a:p>
            <a:pPr algn="ctr"/>
            <a:r>
              <a:rPr kumimoji="0" lang="en-GB" sz="3600" b="0" i="0" u="none" strike="noStrike" kern="1200" cap="none" spc="0" normalizeH="0" baseline="0" noProof="0" dirty="0">
                <a:ln>
                  <a:noFill/>
                </a:ln>
                <a:solidFill>
                  <a:srgbClr val="FF0000"/>
                </a:solidFill>
                <a:effectLst/>
                <a:uLnTx/>
                <a:uFillTx/>
                <a:latin typeface="Arial"/>
                <a:ea typeface="+mn-ea"/>
                <a:cs typeface="+mn-cs"/>
              </a:rPr>
              <a:t>3</a:t>
            </a:r>
            <a:r>
              <a:rPr kumimoji="0" lang="en-GB" sz="3600" b="0" i="0" u="none" strike="noStrike" kern="1200" cap="none" spc="0" normalizeH="0" baseline="0" noProof="0" dirty="0">
                <a:ln>
                  <a:noFill/>
                </a:ln>
                <a:solidFill>
                  <a:srgbClr val="585858"/>
                </a:solidFill>
                <a:effectLst/>
                <a:uLnTx/>
                <a:uFillTx/>
                <a:latin typeface="Arial"/>
                <a:ea typeface="+mn-ea"/>
                <a:cs typeface="+mn-cs"/>
              </a:rPr>
              <a:t>0 and </a:t>
            </a:r>
            <a:r>
              <a:rPr kumimoji="0" lang="en-GB" sz="3600" b="0" i="0" u="none" strike="noStrike" kern="1200" cap="none" spc="0" normalizeH="0" baseline="0" noProof="0" dirty="0">
                <a:ln>
                  <a:noFill/>
                </a:ln>
                <a:solidFill>
                  <a:srgbClr val="FF0000"/>
                </a:solidFill>
                <a:effectLst/>
                <a:uLnTx/>
                <a:uFillTx/>
                <a:latin typeface="Arial"/>
                <a:ea typeface="+mn-ea"/>
                <a:cs typeface="+mn-cs"/>
              </a:rPr>
              <a:t>1</a:t>
            </a:r>
            <a:r>
              <a:rPr kumimoji="0" lang="en-GB" sz="3600" b="0" i="0" u="none" strike="noStrike" kern="1200" cap="none" spc="0" normalizeH="0" baseline="0" noProof="0" dirty="0">
                <a:ln>
                  <a:noFill/>
                </a:ln>
                <a:solidFill>
                  <a:srgbClr val="585858"/>
                </a:solidFill>
                <a:effectLst/>
                <a:uLnTx/>
                <a:uFillTx/>
                <a:latin typeface="Arial"/>
                <a:ea typeface="+mn-ea"/>
                <a:cs typeface="+mn-cs"/>
              </a:rPr>
              <a:t>0 is </a:t>
            </a:r>
            <a:r>
              <a:rPr kumimoji="0" lang="en-GB" sz="3600" b="0" i="0" u="none" strike="noStrike" kern="1200" cap="none" spc="0" normalizeH="0" baseline="0" noProof="0" dirty="0">
                <a:ln>
                  <a:noFill/>
                </a:ln>
                <a:solidFill>
                  <a:srgbClr val="FF0000"/>
                </a:solidFill>
                <a:effectLst/>
                <a:uLnTx/>
                <a:uFillTx/>
                <a:latin typeface="Arial"/>
                <a:ea typeface="+mn-ea"/>
                <a:cs typeface="+mn-cs"/>
              </a:rPr>
              <a:t>4</a:t>
            </a:r>
            <a:r>
              <a:rPr kumimoji="0" lang="en-GB" sz="3600" b="0" i="0" u="none" strike="noStrike" kern="1200" cap="none" spc="0" normalizeH="0" baseline="0" noProof="0" dirty="0">
                <a:ln>
                  <a:noFill/>
                </a:ln>
                <a:solidFill>
                  <a:srgbClr val="585858"/>
                </a:solidFill>
                <a:effectLst/>
                <a:uLnTx/>
                <a:uFillTx/>
                <a:latin typeface="Arial"/>
                <a:ea typeface="+mn-ea"/>
                <a:cs typeface="+mn-cs"/>
              </a:rPr>
              <a:t>0</a:t>
            </a:r>
          </a:p>
          <a:p>
            <a:pPr algn="ctr"/>
            <a:r>
              <a:rPr lang="en-GB" sz="3600" dirty="0">
                <a:solidFill>
                  <a:srgbClr val="FF0000"/>
                </a:solidFill>
                <a:latin typeface="Arial"/>
              </a:rPr>
              <a:t>3</a:t>
            </a:r>
            <a:r>
              <a:rPr lang="en-GB" sz="3600" dirty="0">
                <a:solidFill>
                  <a:srgbClr val="585858"/>
                </a:solidFill>
                <a:latin typeface="Arial"/>
              </a:rPr>
              <a:t>00 and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4</a:t>
            </a:r>
            <a:r>
              <a:rPr lang="en-GB" sz="3600" dirty="0">
                <a:solidFill>
                  <a:srgbClr val="585858"/>
                </a:solidFill>
                <a:latin typeface="Arial"/>
              </a:rPr>
              <a:t>00</a:t>
            </a:r>
          </a:p>
          <a:p>
            <a:pPr algn="ctr"/>
            <a:r>
              <a:rPr lang="en-GB" sz="3600" dirty="0">
                <a:solidFill>
                  <a:srgbClr val="585858"/>
                </a:solidFill>
                <a:latin typeface="Arial"/>
              </a:rPr>
              <a:t>and that;</a:t>
            </a:r>
          </a:p>
          <a:p>
            <a:pPr algn="ctr"/>
            <a:r>
              <a:rPr lang="en-GB" sz="3600" dirty="0">
                <a:solidFill>
                  <a:srgbClr val="FF0000"/>
                </a:solidFill>
                <a:latin typeface="Arial"/>
              </a:rPr>
              <a:t>4</a:t>
            </a:r>
            <a:r>
              <a:rPr lang="en-GB" sz="3600" dirty="0">
                <a:solidFill>
                  <a:srgbClr val="585858"/>
                </a:solidFill>
                <a:latin typeface="Arial"/>
              </a:rPr>
              <a:t>00 take away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3</a:t>
            </a:r>
            <a:r>
              <a:rPr lang="en-GB" sz="3600" dirty="0">
                <a:solidFill>
                  <a:srgbClr val="585858"/>
                </a:solidFill>
                <a:latin typeface="Arial"/>
              </a:rPr>
              <a:t>00 </a:t>
            </a:r>
            <a:endParaRPr lang="en-GB" dirty="0"/>
          </a:p>
        </p:txBody>
      </p:sp>
      <p:pic>
        <p:nvPicPr>
          <p:cNvPr id="6" name="Audio 5">
            <a:hlinkClick r:id="" action="ppaction://media"/>
            <a:extLst>
              <a:ext uri="{FF2B5EF4-FFF2-40B4-BE49-F238E27FC236}">
                <a16:creationId xmlns:a16="http://schemas.microsoft.com/office/drawing/2014/main" id="{9F276C05-F2FB-BD4D-8F35-8D7825A30D6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80753237"/>
      </p:ext>
    </p:extLst>
  </p:cSld>
  <p:clrMapOvr>
    <a:masterClrMapping/>
  </p:clrMapOvr>
  <mc:AlternateContent xmlns:mc="http://schemas.openxmlformats.org/markup-compatibility/2006">
    <mc:Choice xmlns:p14="http://schemas.microsoft.com/office/powerpoint/2010/main" Requires="p14">
      <p:transition spd="slow" p14:dur="2000" advTm="17640"/>
    </mc:Choice>
    <mc:Fallback>
      <p:transition spd="slow" advTm="17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dirty="0"/>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5">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dirty="0"/>
              <a:t>Week 1</a:t>
            </a:r>
          </a:p>
        </p:txBody>
      </p:sp>
      <p:pic>
        <p:nvPicPr>
          <p:cNvPr id="8" name="Audio 7">
            <a:hlinkClick r:id="" action="ppaction://media"/>
            <a:extLst>
              <a:ext uri="{FF2B5EF4-FFF2-40B4-BE49-F238E27FC236}">
                <a16:creationId xmlns:a16="http://schemas.microsoft.com/office/drawing/2014/main" id="{7770E64C-F2A5-4993-6D7E-68EED4FB857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2692359"/>
      </p:ext>
    </p:extLst>
  </p:cSld>
  <p:clrMapOvr>
    <a:masterClrMapping/>
  </p:clrMapOvr>
  <mc:AlternateContent xmlns:mc="http://schemas.openxmlformats.org/markup-compatibility/2006">
    <mc:Choice xmlns:p14="http://schemas.microsoft.com/office/powerpoint/2010/main" Requires="p14">
      <p:transition spd="slow" p14:dur="2000" advTm="7719"/>
    </mc:Choice>
    <mc:Fallback>
      <p:transition spd="slow" advTm="7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9" presetClass="exit" presetSubtype="0" fill="hold" grpId="0" nodeType="clickEffect">
                                  <p:stCondLst>
                                    <p:cond delay="0"/>
                                  </p:stCondLst>
                                  <p:childTnLst>
                                    <p:animEffect transition="out" filter="dissolve">
                                      <p:cBhvr>
                                        <p:cTn id="10" dur="500"/>
                                        <p:tgtEl>
                                          <p:spTgt spid="4"/>
                                        </p:tgtEl>
                                      </p:cBhvr>
                                    </p:animEffect>
                                    <p:set>
                                      <p:cBhvr>
                                        <p:cTn id="11"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8"/>
                </p:tgtEl>
              </p:cMediaNode>
            </p:audio>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4401205"/>
          </a:xfrm>
          <a:prstGeom prst="rect">
            <a:avLst/>
          </a:prstGeom>
          <a:noFill/>
        </p:spPr>
        <p:txBody>
          <a:bodyPr wrap="square" rtlCol="0">
            <a:spAutoFit/>
          </a:bodyPr>
          <a:lstStyle/>
          <a:p>
            <a:r>
              <a:rPr lang="en-GB" sz="2800" dirty="0"/>
              <a:t>Grown-ups:</a:t>
            </a:r>
          </a:p>
          <a:p>
            <a:endParaRPr lang="en-GB" sz="2800" dirty="0"/>
          </a:p>
          <a:p>
            <a:r>
              <a:rPr lang="en-GB" sz="2800" dirty="0"/>
              <a:t>Please cut these into 12 separate cards and hand them to your child.</a:t>
            </a:r>
          </a:p>
          <a:p>
            <a:endParaRPr lang="en-GB" sz="2800" dirty="0"/>
          </a:p>
          <a:p>
            <a:r>
              <a:rPr lang="en-GB" sz="2800" dirty="0"/>
              <a:t>Children:</a:t>
            </a:r>
          </a:p>
          <a:p>
            <a:endParaRPr lang="en-GB" sz="2800" dirty="0"/>
          </a:p>
          <a:p>
            <a:r>
              <a:rPr lang="en-GB" sz="2800" dirty="0"/>
              <a:t>Please spread the cards out and place them </a:t>
            </a:r>
            <a:r>
              <a:rPr lang="en-GB" sz="2800" b="1" i="1" dirty="0"/>
              <a:t>face-down</a:t>
            </a:r>
            <a:r>
              <a:rPr lang="en-GB" sz="2800" dirty="0"/>
              <a:t> in front of you. (Ask the grown-up for help if unsure).</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dirty="0"/>
              <a:t>Take turns to turn two cards over and say the number you can see.</a:t>
            </a:r>
          </a:p>
          <a:p>
            <a:endParaRPr lang="en-GB" sz="2800" dirty="0"/>
          </a:p>
          <a:p>
            <a:endParaRPr lang="en-GB" sz="2800" dirty="0"/>
          </a:p>
          <a:p>
            <a:r>
              <a:rPr lang="en-GB" sz="2800" dirty="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98673" y="268977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13549" y="289955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697709" y="62896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63597" y="221421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3539430"/>
          </a:xfrm>
          <a:prstGeom prst="rect">
            <a:avLst/>
          </a:prstGeom>
          <a:noFill/>
        </p:spPr>
        <p:txBody>
          <a:bodyPr wrap="square" rtlCol="0">
            <a:spAutoFit/>
          </a:bodyPr>
          <a:lstStyle/>
          <a:p>
            <a:r>
              <a:rPr lang="en-GB" sz="2800" dirty="0"/>
              <a:t>When it is your turn, if you turn over two cards that are the same, you can keep them.</a:t>
            </a:r>
          </a:p>
          <a:p>
            <a:endParaRPr lang="en-GB" sz="2800" dirty="0"/>
          </a:p>
          <a:p>
            <a:r>
              <a:rPr lang="en-GB" sz="2800" dirty="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560655" y="510709"/>
            <a:ext cx="872321" cy="1590226"/>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3332860"/>
            <a:ext cx="943232" cy="1655806"/>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415270" y="5836662"/>
            <a:ext cx="8707891" cy="646331"/>
          </a:xfrm>
          <a:prstGeom prst="rect">
            <a:avLst/>
          </a:prstGeom>
          <a:noFill/>
        </p:spPr>
        <p:txBody>
          <a:bodyPr wrap="square" rtlCol="0">
            <a:spAutoFit/>
          </a:bodyPr>
          <a:lstStyle/>
          <a:p>
            <a:r>
              <a:rPr lang="en-GB" b="1" dirty="0"/>
              <a:t>In Weeks 3 and 5, you will receive extra cards to practise subitising with bigger numbers. Don’t throw your cards away!</a:t>
            </a:r>
          </a:p>
        </p:txBody>
      </p:sp>
    </p:spTree>
    <p:extLst>
      <p:ext uri="{BB962C8B-B14F-4D97-AF65-F5344CB8AC3E}">
        <p14:creationId xmlns:p14="http://schemas.microsoft.com/office/powerpoint/2010/main" val="219763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5">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1</a:t>
            </a:r>
          </a:p>
        </p:txBody>
      </p:sp>
      <p:pic>
        <p:nvPicPr>
          <p:cNvPr id="9" name="Audio 8">
            <a:hlinkClick r:id="" action="ppaction://media"/>
            <a:extLst>
              <a:ext uri="{FF2B5EF4-FFF2-40B4-BE49-F238E27FC236}">
                <a16:creationId xmlns:a16="http://schemas.microsoft.com/office/drawing/2014/main" id="{167E6FE4-B34E-547A-1DA4-B424BCB210A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77684218"/>
      </p:ext>
    </p:extLst>
  </p:cSld>
  <p:clrMapOvr>
    <a:masterClrMapping/>
  </p:clrMapOvr>
  <mc:AlternateContent xmlns:mc="http://schemas.openxmlformats.org/markup-compatibility/2006">
    <mc:Choice xmlns:p14="http://schemas.microsoft.com/office/powerpoint/2010/main" Requires="p14">
      <p:transition spd="slow" p14:dur="2000" advTm="6359"/>
    </mc:Choice>
    <mc:Fallback>
      <p:transition spd="slow" advTm="6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Find 2 </a:t>
            </a:r>
            <a:r>
              <a:rPr kumimoji="0" lang="en-GB" sz="3200" b="1" i="0"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Grown-ups will need to carefully cut out these cards</a:t>
            </a:r>
            <a:r>
              <a:rPr kumimoji="0" lang="en-GB" sz="1800" b="0" i="0" u="none" strike="noStrike" kern="1200" cap="none" spc="0" normalizeH="0" baseline="0" noProof="0" dirty="0">
                <a:ln>
                  <a:noFill/>
                </a:ln>
                <a:solidFill>
                  <a:srgbClr val="585858"/>
                </a:solidFill>
                <a:effectLst/>
                <a:uLnTx/>
                <a:uFillTx/>
                <a:latin typeface="Arial"/>
                <a:ea typeface="+mn-ea"/>
                <a:cs typeface="+mn-cs"/>
              </a:rPr>
              <a:t>.</a:t>
            </a:r>
          </a:p>
        </p:txBody>
      </p:sp>
      <p:sp>
        <p:nvSpPr>
          <p:cNvPr id="6" name="TextBox 5">
            <a:extLst>
              <a:ext uri="{FF2B5EF4-FFF2-40B4-BE49-F238E27FC236}">
                <a16:creationId xmlns:a16="http://schemas.microsoft.com/office/drawing/2014/main" id="{6AE643B5-46AF-CFD7-C1E9-BAB5E12930CE}"/>
              </a:ext>
            </a:extLst>
          </p:cNvPr>
          <p:cNvSpPr txBox="1"/>
          <p:nvPr/>
        </p:nvSpPr>
        <p:spPr>
          <a:xfrm>
            <a:off x="5264150" y="2991815"/>
            <a:ext cx="617970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Children: place the cards </a:t>
            </a:r>
            <a:r>
              <a:rPr kumimoji="0" lang="en-GB" sz="2400" b="1" i="1" u="none" strike="noStrike" kern="1200" cap="none" spc="0" normalizeH="0" baseline="0" noProof="0" dirty="0">
                <a:ln>
                  <a:noFill/>
                </a:ln>
                <a:solidFill>
                  <a:srgbClr val="585858"/>
                </a:solidFill>
                <a:effectLst/>
                <a:uLnTx/>
                <a:uFillTx/>
                <a:latin typeface="Arial"/>
                <a:ea typeface="+mn-ea"/>
                <a:cs typeface="+mn-cs"/>
              </a:rPr>
              <a:t>face-up</a:t>
            </a:r>
            <a:r>
              <a:rPr kumimoji="0" lang="en-GB" sz="2400" b="0" i="0" u="none" strike="noStrike" kern="1200" cap="none" spc="0" normalizeH="0" baseline="0" noProof="0" dirty="0">
                <a:ln>
                  <a:noFill/>
                </a:ln>
                <a:solidFill>
                  <a:srgbClr val="585858"/>
                </a:solidFill>
                <a:effectLst/>
                <a:uLnTx/>
                <a:uFillTx/>
                <a:latin typeface="Arial"/>
                <a:ea typeface="+mn-ea"/>
                <a:cs typeface="+mn-cs"/>
              </a:rPr>
              <a:t> so you can see the pictures and spread the cards out in front of you.</a:t>
            </a: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5"/>
          <a:srcRect t="10724"/>
          <a:stretch/>
        </p:blipFill>
        <p:spPr>
          <a:xfrm>
            <a:off x="1037937" y="1448491"/>
            <a:ext cx="4060536" cy="5409509"/>
          </a:xfrm>
          <a:prstGeom prst="rect">
            <a:avLst/>
          </a:prstGeom>
        </p:spPr>
      </p:pic>
      <p:pic>
        <p:nvPicPr>
          <p:cNvPr id="8" name="Audio 7">
            <a:hlinkClick r:id="" action="ppaction://media"/>
            <a:extLst>
              <a:ext uri="{FF2B5EF4-FFF2-40B4-BE49-F238E27FC236}">
                <a16:creationId xmlns:a16="http://schemas.microsoft.com/office/drawing/2014/main" id="{02BAB977-D648-B4F4-558C-4D981E73C01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82041294"/>
      </p:ext>
    </p:extLst>
  </p:cSld>
  <p:clrMapOvr>
    <a:masterClrMapping/>
  </p:clrMapOvr>
  <mc:AlternateContent xmlns:mc="http://schemas.openxmlformats.org/markup-compatibility/2006">
    <mc:Choice xmlns:p14="http://schemas.microsoft.com/office/powerpoint/2010/main" Requires="p14">
      <p:transition spd="slow" p14:dur="2000" advTm="22703"/>
    </mc:Choice>
    <mc:Fallback>
      <p:transition spd="slow" advTm="2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0">
              <a:clrChange>
                <a:clrFrom>
                  <a:srgbClr val="DDDDDD"/>
                </a:clrFrom>
                <a:clrTo>
                  <a:srgbClr val="DDDDDD">
                    <a:alpha val="0"/>
                  </a:srgbClr>
                </a:clrTo>
              </a:clrChange>
              <a:extLst>
                <a:ext uri="{BEBA8EAE-BF5A-486C-A8C5-ECC9F3942E4B}">
                  <a14:imgProps xmlns:a14="http://schemas.microsoft.com/office/drawing/2010/main">
                    <a14:imgLayer r:embed="rId9">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648073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5"/>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6"/>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7"/>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8"/>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9"/>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434427" y="1796407"/>
            <a:ext cx="4597400" cy="3539430"/>
          </a:xfrm>
          <a:prstGeom prst="rect">
            <a:avLst/>
          </a:prstGeom>
          <a:noFill/>
        </p:spPr>
        <p:txBody>
          <a:bodyPr wrap="square" rtlCol="0">
            <a:spAutoFit/>
          </a:bodyPr>
          <a:lstStyle/>
          <a:p>
            <a:r>
              <a:rPr lang="en-GB" sz="2800" b="1" dirty="0"/>
              <a:t>In Week 3, you will play ‘part-part-whole’ with dots.</a:t>
            </a:r>
          </a:p>
          <a:p>
            <a:endParaRPr lang="en-GB" sz="2800" b="1" dirty="0"/>
          </a:p>
          <a:p>
            <a:r>
              <a:rPr lang="en-GB" sz="2800" dirty="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7"/>
          <a:stretch>
            <a:fillRect/>
          </a:stretch>
        </p:blipFill>
        <p:spPr>
          <a:xfrm rot="5400000">
            <a:off x="2932680" y="4091958"/>
            <a:ext cx="1873557" cy="1776230"/>
          </a:xfrm>
          <a:prstGeom prst="rect">
            <a:avLst/>
          </a:prstGeom>
        </p:spPr>
      </p:pic>
      <p:pic>
        <p:nvPicPr>
          <p:cNvPr id="7" name="Audio 6">
            <a:hlinkClick r:id="" action="ppaction://media"/>
            <a:extLst>
              <a:ext uri="{FF2B5EF4-FFF2-40B4-BE49-F238E27FC236}">
                <a16:creationId xmlns:a16="http://schemas.microsoft.com/office/drawing/2014/main" id="{8CE5AFEB-A4C4-CC0A-ED14-991391572670}"/>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234925"/>
      </p:ext>
    </p:extLst>
  </p:cSld>
  <p:clrMapOvr>
    <a:masterClrMapping/>
  </p:clrMapOvr>
  <mc:AlternateContent xmlns:mc="http://schemas.openxmlformats.org/markup-compatibility/2006">
    <mc:Choice xmlns:p14="http://schemas.microsoft.com/office/powerpoint/2010/main" Requires="p14">
      <p:transition spd="slow" p14:dur="2000" advTm="17660"/>
    </mc:Choice>
    <mc:Fallback>
      <p:transition spd="slow" advTm="17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dirty="0"/>
              <a:t>Play ‘3 frogs on a log’</a:t>
            </a:r>
            <a:endParaRPr lang="en-GB" sz="2800" b="1" dirty="0"/>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dirty="0"/>
              <a:t>You will need..</a:t>
            </a:r>
            <a:r>
              <a:rPr lang="en-GB" sz="2800" dirty="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dirty="0"/>
              <a:t>3 frogs (counters)</a:t>
            </a:r>
            <a:endParaRPr lang="en-GB" sz="2800" dirty="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dirty="0"/>
              <a:t>The frogs on a log sheet</a:t>
            </a:r>
            <a:endParaRPr lang="en-GB" sz="2800" dirty="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632532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dirty="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6"/>
          <a:stretch>
            <a:fillRect/>
          </a:stretch>
        </p:blipFill>
        <p:spPr>
          <a:xfrm>
            <a:off x="213262" y="1820415"/>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720840" cy="646331"/>
          </a:xfrm>
          <a:prstGeom prst="rect">
            <a:avLst/>
          </a:prstGeom>
          <a:noFill/>
        </p:spPr>
        <p:txBody>
          <a:bodyPr wrap="square" rtlCol="0">
            <a:spAutoFit/>
          </a:bodyPr>
          <a:lstStyle/>
          <a:p>
            <a:r>
              <a:rPr lang="en-GB" sz="3600" dirty="0"/>
              <a:t>Put 3 frogs on the log</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94812" y="1380803"/>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64416" y="1297953"/>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5208" y="1589686"/>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8" name="Group 7">
            <a:extLst>
              <a:ext uri="{FF2B5EF4-FFF2-40B4-BE49-F238E27FC236}">
                <a16:creationId xmlns:a16="http://schemas.microsoft.com/office/drawing/2014/main" id="{CB6FE670-4749-8F90-DA59-A32CD3C6ECC3}"/>
              </a:ext>
            </a:extLst>
          </p:cNvPr>
          <p:cNvGrpSpPr/>
          <p:nvPr/>
        </p:nvGrpSpPr>
        <p:grpSpPr>
          <a:xfrm>
            <a:off x="7292536" y="1345605"/>
            <a:ext cx="4785360" cy="2570964"/>
            <a:chOff x="4184710" y="3041210"/>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4707"/>
                <a:gd name="adj2" fmla="val 7028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27305C99-54C3-678B-6D38-840FD9271A0C}"/>
                </a:ext>
              </a:extLst>
            </p:cNvPr>
            <p:cNvSpPr txBox="1"/>
            <p:nvPr/>
          </p:nvSpPr>
          <p:spPr>
            <a:xfrm>
              <a:off x="4812997" y="3595708"/>
              <a:ext cx="4600573" cy="1229906"/>
            </a:xfrm>
            <a:prstGeom prst="rect">
              <a:avLst/>
            </a:prstGeom>
            <a:grpFill/>
          </p:spPr>
          <p:txBody>
            <a:bodyPr wrap="square" rtlCol="0">
              <a:spAutoFit/>
            </a:bodyPr>
            <a:lstStyle/>
            <a:p>
              <a:pPr algn="ctr"/>
              <a:r>
                <a:rPr lang="en-GB" sz="2400" dirty="0">
                  <a:solidFill>
                    <a:srgbClr val="FF0000"/>
                  </a:solidFill>
                </a:rPr>
                <a:t>Show with your fingers:</a:t>
              </a:r>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150100" y="623008"/>
            <a:ext cx="4356100" cy="584775"/>
          </a:xfrm>
          <a:prstGeom prst="rect">
            <a:avLst/>
          </a:prstGeom>
          <a:noFill/>
        </p:spPr>
        <p:txBody>
          <a:bodyPr wrap="square" rtlCol="0">
            <a:spAutoFit/>
          </a:bodyPr>
          <a:lstStyle/>
          <a:p>
            <a:pPr algn="ctr"/>
            <a:r>
              <a:rPr lang="en-GB" sz="3200" dirty="0"/>
              <a:t>Ask your child</a:t>
            </a:r>
          </a:p>
        </p:txBody>
      </p:sp>
      <p:pic>
        <p:nvPicPr>
          <p:cNvPr id="6" name="Audio 5">
            <a:hlinkClick r:id="" action="ppaction://media"/>
            <a:extLst>
              <a:ext uri="{FF2B5EF4-FFF2-40B4-BE49-F238E27FC236}">
                <a16:creationId xmlns:a16="http://schemas.microsoft.com/office/drawing/2014/main" id="{B61E7053-02BC-1237-4255-0CCF5A3E6AC1}"/>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351411789"/>
      </p:ext>
    </p:extLst>
  </p:cSld>
  <p:clrMapOvr>
    <a:masterClrMapping/>
  </p:clrMapOvr>
  <mc:AlternateContent xmlns:mc="http://schemas.openxmlformats.org/markup-compatibility/2006">
    <mc:Choice xmlns:p14="http://schemas.microsoft.com/office/powerpoint/2010/main" Requires="p14">
      <p:transition spd="slow" p14:dur="2000" advTm="21734"/>
    </mc:Choice>
    <mc:Fallback>
      <p:transition spd="slow" advTm="217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6"/>
                </p:tgtEl>
              </p:cMediaNode>
            </p:audio>
          </p:childTnLst>
        </p:cTn>
      </p:par>
    </p:tnLst>
    <p:bldLst>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5257800" cy="646331"/>
          </a:xfrm>
          <a:prstGeom prst="rect">
            <a:avLst/>
          </a:prstGeom>
          <a:noFill/>
        </p:spPr>
        <p:txBody>
          <a:bodyPr wrap="square" rtlCol="0">
            <a:spAutoFit/>
          </a:bodyPr>
          <a:lstStyle/>
          <a:p>
            <a:r>
              <a:rPr lang="en-GB" sz="3600" dirty="0"/>
              <a:t>Put 1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54388" y="1104156"/>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80433" y="92607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1927" y="128799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7089422" y="163705"/>
            <a:ext cx="5102577" cy="4003972"/>
            <a:chOff x="6618786" y="324885"/>
            <a:chExt cx="5534820" cy="3099103"/>
          </a:xfrm>
          <a:solidFill>
            <a:schemeClr val="accent6">
              <a:lumMod val="40000"/>
              <a:lumOff val="60000"/>
            </a:schemeClr>
          </a:solidFill>
        </p:grpSpPr>
        <p:grpSp>
          <p:nvGrpSpPr>
            <p:cNvPr id="8" name="Group 7">
              <a:extLst>
                <a:ext uri="{FF2B5EF4-FFF2-40B4-BE49-F238E27FC236}">
                  <a16:creationId xmlns:a16="http://schemas.microsoft.com/office/drawing/2014/main" id="{CB6FE670-4749-8F90-DA59-A32CD3C6ECC3}"/>
                </a:ext>
              </a:extLst>
            </p:cNvPr>
            <p:cNvGrpSpPr/>
            <p:nvPr/>
          </p:nvGrpSpPr>
          <p:grpSpPr>
            <a:xfrm>
              <a:off x="6618786" y="983332"/>
              <a:ext cx="5534820" cy="2440656"/>
              <a:chOff x="4145302" y="2941722"/>
              <a:chExt cx="5680847" cy="2440656"/>
            </a:xfrm>
            <a:grpFill/>
          </p:grpSpPr>
          <p:sp>
            <p:nvSpPr>
              <p:cNvPr id="9" name="Speech Bubble: Oval 8">
                <a:extLst>
                  <a:ext uri="{FF2B5EF4-FFF2-40B4-BE49-F238E27FC236}">
                    <a16:creationId xmlns:a16="http://schemas.microsoft.com/office/drawing/2014/main" id="{CA203D6D-512D-8D4E-EEC0-462B1592A44E}"/>
                  </a:ext>
                </a:extLst>
              </p:cNvPr>
              <p:cNvSpPr/>
              <p:nvPr/>
            </p:nvSpPr>
            <p:spPr>
              <a:xfrm>
                <a:off x="4145302" y="2941722"/>
                <a:ext cx="5680847" cy="2440656"/>
              </a:xfrm>
              <a:prstGeom prst="wedgeEllipseCallout">
                <a:avLst>
                  <a:gd name="adj1" fmla="val 43789"/>
                  <a:gd name="adj2" fmla="val 56454"/>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789981" y="3411653"/>
                <a:ext cx="4391487" cy="1500794"/>
              </a:xfrm>
              <a:prstGeom prst="rect">
                <a:avLst/>
              </a:prstGeom>
              <a:grp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solidFill>
              <a:schemeClr val="bg1"/>
            </a:solid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0161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7 L 0.00846 0.35579 " pathEditMode="relative" rAng="0" ptsTypes="AA">
                                      <p:cBhvr>
                                        <p:cTn id="6" dur="2000" fill="hold"/>
                                        <p:tgtEl>
                                          <p:spTgt spid="2051"/>
                                        </p:tgtEl>
                                        <p:attrNameLst>
                                          <p:attrName>ppt_x</p:attrName>
                                          <p:attrName>ppt_y</p:attrName>
                                        </p:attrNameLst>
                                      </p:cBhvr>
                                      <p:rCtr x="417"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4970" y="1158159"/>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2895" y="1246329"/>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657181" y="324885"/>
            <a:ext cx="5534820" cy="3777215"/>
            <a:chOff x="6657181" y="324885"/>
            <a:chExt cx="5534820" cy="3198591"/>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082820"/>
              <a:ext cx="5534820" cy="2440656"/>
              <a:chOff x="4184710" y="3041210"/>
              <a:chExt cx="5680847" cy="2440656"/>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3305"/>
                  <a:gd name="adj2" fmla="val 62765"/>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5068653" y="3429837"/>
                <a:ext cx="4034764" cy="1641962"/>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127551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2.59259E-6 L 0.04232 0.35578 " pathEditMode="relative" rAng="0" ptsTypes="AA">
                                      <p:cBhvr>
                                        <p:cTn id="6" dur="2000" fill="hold"/>
                                        <p:tgtEl>
                                          <p:spTgt spid="2050"/>
                                        </p:tgtEl>
                                        <p:attrNameLst>
                                          <p:attrName>ppt_x</p:attrName>
                                          <p:attrName>ppt_y</p:attrName>
                                        </p:attrNameLst>
                                      </p:cBhvr>
                                      <p:rCtr x="2109"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9781" y="387147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0496" y="1243194"/>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790139" y="324885"/>
            <a:ext cx="5401861" cy="3875390"/>
            <a:chOff x="6657181" y="324885"/>
            <a:chExt cx="5534820" cy="3198590"/>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134103"/>
              <a:ext cx="5534820" cy="2389372"/>
              <a:chOff x="4184710" y="3092493"/>
              <a:chExt cx="5680847" cy="2389372"/>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92493"/>
                <a:ext cx="5680847" cy="2389372"/>
              </a:xfrm>
              <a:prstGeom prst="wedgeEllipseCallout">
                <a:avLst>
                  <a:gd name="adj1" fmla="val 43285"/>
                  <a:gd name="adj2" fmla="val 54818"/>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982838" y="3470975"/>
                <a:ext cx="4084590" cy="1600366"/>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6941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4.07407E-6 L 0.02461 0.42615 " pathEditMode="relative" rAng="0" ptsTypes="AA">
                                      <p:cBhvr>
                                        <p:cTn id="6" dur="2000" fill="hold"/>
                                        <p:tgtEl>
                                          <p:spTgt spid="2052"/>
                                        </p:tgtEl>
                                        <p:attrNameLst>
                                          <p:attrName>ppt_x</p:attrName>
                                          <p:attrName>ppt_y</p:attrName>
                                        </p:attrNameLst>
                                      </p:cBhvr>
                                      <p:rCtr x="1224" y="2129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rotWithShape="1">
          <a:blip r:embed="rId3"/>
          <a:srcRect l="4097" r="2335"/>
          <a:stretch/>
        </p:blipFill>
        <p:spPr>
          <a:xfrm>
            <a:off x="3257550" y="1516004"/>
            <a:ext cx="6309360" cy="4182332"/>
          </a:xfrm>
          <a:prstGeom prst="rect">
            <a:avLst/>
          </a:prstGeom>
          <a:ln w="19050">
            <a:noFill/>
          </a:ln>
        </p:spPr>
      </p:pic>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56586" y="1132431"/>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7999" y="4041158"/>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9268" y="3532223"/>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2">
            <a:extLst>
              <a:ext uri="{FF2B5EF4-FFF2-40B4-BE49-F238E27FC236}">
                <a16:creationId xmlns:a16="http://schemas.microsoft.com/office/drawing/2014/main" id="{AEA35B52-60CA-530E-5090-74EE48E0073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8547" y="352045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24170B53-9467-95DE-78FE-0DEB7BA7FA46}"/>
              </a:ext>
            </a:extLst>
          </p:cNvPr>
          <p:cNvSpPr txBox="1"/>
          <p:nvPr/>
        </p:nvSpPr>
        <p:spPr>
          <a:xfrm>
            <a:off x="544458" y="6004302"/>
            <a:ext cx="8707891" cy="369332"/>
          </a:xfrm>
          <a:prstGeom prst="rect">
            <a:avLst/>
          </a:prstGeom>
          <a:noFill/>
        </p:spPr>
        <p:txBody>
          <a:bodyPr wrap="square" rtlCol="0">
            <a:spAutoFit/>
          </a:bodyPr>
          <a:lstStyle/>
          <a:p>
            <a:r>
              <a:rPr lang="en-GB" b="1" dirty="0"/>
              <a:t>In Week 4, you will play this game again with 4 frogs… or even 5! </a:t>
            </a:r>
          </a:p>
        </p:txBody>
      </p:sp>
    </p:spTree>
    <p:extLst>
      <p:ext uri="{BB962C8B-B14F-4D97-AF65-F5344CB8AC3E}">
        <p14:creationId xmlns:p14="http://schemas.microsoft.com/office/powerpoint/2010/main" val="2663824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439092"/>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4084" y="2573552"/>
            <a:ext cx="6191250" cy="3486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203199" y="6272578"/>
            <a:ext cx="3929889" cy="369332"/>
          </a:xfrm>
          <a:prstGeom prst="rect">
            <a:avLst/>
          </a:prstGeom>
          <a:noFill/>
        </p:spPr>
        <p:txBody>
          <a:bodyPr wrap="square" rtlCol="0">
            <a:spAutoFit/>
          </a:bodyPr>
          <a:lstStyle/>
          <a:p>
            <a:r>
              <a:rPr lang="en-GB" dirty="0"/>
              <a:t>Week 2 </a:t>
            </a:r>
            <a:r>
              <a:rPr lang="en-GB" sz="1200" dirty="0"/>
              <a:t>(Image © </a:t>
            </a:r>
            <a:r>
              <a:rPr lang="en-GB" sz="1200" dirty="0" err="1"/>
              <a:t>Alphablocks</a:t>
            </a:r>
            <a:r>
              <a:rPr lang="en-GB" sz="1200" dirty="0"/>
              <a:t>)</a:t>
            </a:r>
            <a:endParaRPr lang="en-GB" dirty="0"/>
          </a:p>
        </p:txBody>
      </p:sp>
      <p:pic>
        <p:nvPicPr>
          <p:cNvPr id="7" name="Audio 6">
            <a:hlinkClick r:id="" action="ppaction://media"/>
            <a:extLst>
              <a:ext uri="{FF2B5EF4-FFF2-40B4-BE49-F238E27FC236}">
                <a16:creationId xmlns:a16="http://schemas.microsoft.com/office/drawing/2014/main" id="{BB2CE0E8-BE36-2B5E-9B36-B74BB26D280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04090599"/>
      </p:ext>
    </p:extLst>
  </p:cSld>
  <p:clrMapOvr>
    <a:masterClrMapping/>
  </p:clrMapOvr>
  <mc:AlternateContent xmlns:mc="http://schemas.openxmlformats.org/markup-compatibility/2006">
    <mc:Choice xmlns:p14="http://schemas.microsoft.com/office/powerpoint/2010/main" Requires="p14">
      <p:transition spd="slow" p14:dur="2000" advTm="8080"/>
    </mc:Choice>
    <mc:Fallback>
      <p:transition spd="slow" advTm="80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dirty="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dirty="0"/>
              <a:t>(Image © </a:t>
            </a:r>
            <a:r>
              <a:rPr lang="en-GB" sz="1200" dirty="0" err="1"/>
              <a:t>Alphablocks</a:t>
            </a:r>
            <a:r>
              <a:rPr lang="en-GB" sz="1200" dirty="0"/>
              <a:t>)</a:t>
            </a:r>
            <a:endParaRPr lang="en-GB" dirty="0"/>
          </a:p>
        </p:txBody>
      </p:sp>
      <p:pic>
        <p:nvPicPr>
          <p:cNvPr id="7" name="Audio 6">
            <a:hlinkClick r:id="" action="ppaction://media"/>
            <a:extLst>
              <a:ext uri="{FF2B5EF4-FFF2-40B4-BE49-F238E27FC236}">
                <a16:creationId xmlns:a16="http://schemas.microsoft.com/office/drawing/2014/main" id="{9A636453-045A-98A3-9A74-1F30795421DD}"/>
              </a:ext>
            </a:extLst>
          </p:cNvPr>
          <p:cNvPicPr>
            <a:picLocks noChangeAspect="1"/>
          </p:cNvPicPr>
          <p:nvPr>
            <a:audioFile r:link="rId3"/>
            <p:extLst>
              <p:ext uri="{DAA4B4D4-6D71-4841-9C94-3DE7FCFB9230}">
                <p14:media xmlns:p14="http://schemas.microsoft.com/office/powerpoint/2010/main" r:embed="rId2"/>
              </p:ext>
            </p:extLst>
          </p:nvPr>
        </p:nvPicPr>
        <p:blipFill>
          <a:blip r:embed="rId12"/>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78101364"/>
      </p:ext>
    </p:extLst>
  </p:cSld>
  <p:clrMapOvr>
    <a:masterClrMapping/>
  </p:clrMapOvr>
  <mc:AlternateContent xmlns:mc="http://schemas.openxmlformats.org/markup-compatibility/2006">
    <mc:Choice xmlns:p14="http://schemas.microsoft.com/office/powerpoint/2010/main" Requires="p14">
      <p:transition spd="slow" p14:dur="2000" advTm="22086"/>
    </mc:Choice>
    <mc:Fallback>
      <p:transition spd="slow" advTm="220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7"/>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dirty="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488143"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dirty="0"/>
                <a:t>3 or not 3?</a:t>
              </a:r>
            </a:p>
          </p:txBody>
        </p:sp>
      </p:gr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dirty="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dirty="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2">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47FA4-27AD-2851-61A3-505AC2E41564}"/>
              </a:ext>
            </a:extLst>
          </p:cNvPr>
          <p:cNvSpPr txBox="1"/>
          <p:nvPr/>
        </p:nvSpPr>
        <p:spPr>
          <a:xfrm>
            <a:off x="425450" y="673587"/>
            <a:ext cx="11341100" cy="584775"/>
          </a:xfrm>
          <a:prstGeom prst="rect">
            <a:avLst/>
          </a:prstGeom>
          <a:noFill/>
        </p:spPr>
        <p:txBody>
          <a:bodyPr wrap="square" rtlCol="0">
            <a:spAutoFit/>
          </a:bodyPr>
          <a:lstStyle/>
          <a:p>
            <a:r>
              <a:rPr lang="en-GB" sz="3200" dirty="0"/>
              <a:t>Now ask: ‘What do you need to do to make it 3?’</a:t>
            </a:r>
          </a:p>
        </p:txBody>
      </p:sp>
      <p:grpSp>
        <p:nvGrpSpPr>
          <p:cNvPr id="2" name="Group 1">
            <a:extLst>
              <a:ext uri="{FF2B5EF4-FFF2-40B4-BE49-F238E27FC236}">
                <a16:creationId xmlns:a16="http://schemas.microsoft.com/office/drawing/2014/main" id="{C87DC709-8760-1C0E-DB3A-0F2AFF69A036}"/>
              </a:ext>
            </a:extLst>
          </p:cNvPr>
          <p:cNvGrpSpPr/>
          <p:nvPr/>
        </p:nvGrpSpPr>
        <p:grpSpPr>
          <a:xfrm>
            <a:off x="260401" y="2442633"/>
            <a:ext cx="3860800" cy="3408872"/>
            <a:chOff x="260401" y="2476500"/>
            <a:chExt cx="3860800" cy="3408872"/>
          </a:xfrm>
        </p:grpSpPr>
        <p:sp>
          <p:nvSpPr>
            <p:cNvPr id="4" name="Speech Bubble: Oval 3">
              <a:extLst>
                <a:ext uri="{FF2B5EF4-FFF2-40B4-BE49-F238E27FC236}">
                  <a16:creationId xmlns:a16="http://schemas.microsoft.com/office/drawing/2014/main" id="{D4596C7C-BE3C-3EBB-931F-321F3582B819}"/>
                </a:ext>
              </a:extLst>
            </p:cNvPr>
            <p:cNvSpPr/>
            <p:nvPr/>
          </p:nvSpPr>
          <p:spPr>
            <a:xfrm>
              <a:off x="260401" y="2476500"/>
              <a:ext cx="3860800" cy="1473200"/>
            </a:xfrm>
            <a:prstGeom prst="wedgeEllipseCallout">
              <a:avLst>
                <a:gd name="adj1" fmla="val -13327"/>
                <a:gd name="adj2" fmla="val 144361"/>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need to add 1 more to make 3.</a:t>
              </a:r>
            </a:p>
          </p:txBody>
        </p:sp>
        <p:sp>
          <p:nvSpPr>
            <p:cNvPr id="15" name="Oval 14">
              <a:extLst>
                <a:ext uri="{FF2B5EF4-FFF2-40B4-BE49-F238E27FC236}">
                  <a16:creationId xmlns:a16="http://schemas.microsoft.com/office/drawing/2014/main" id="{336C9ACB-27F7-932E-DE46-6B7E5BC7888A}"/>
                </a:ext>
              </a:extLst>
            </p:cNvPr>
            <p:cNvSpPr/>
            <p:nvPr/>
          </p:nvSpPr>
          <p:spPr>
            <a:xfrm>
              <a:off x="1607127" y="5451763"/>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 name="Group 6">
            <a:extLst>
              <a:ext uri="{FF2B5EF4-FFF2-40B4-BE49-F238E27FC236}">
                <a16:creationId xmlns:a16="http://schemas.microsoft.com/office/drawing/2014/main" id="{C009ACB9-9018-3D4B-0FCD-C44D9BDDB2B6}"/>
              </a:ext>
            </a:extLst>
          </p:cNvPr>
          <p:cNvGrpSpPr/>
          <p:nvPr/>
        </p:nvGrpSpPr>
        <p:grpSpPr>
          <a:xfrm>
            <a:off x="4376068" y="1726477"/>
            <a:ext cx="3860800" cy="3978890"/>
            <a:chOff x="4470400" y="2181583"/>
            <a:chExt cx="3860800" cy="3978890"/>
          </a:xfrm>
        </p:grpSpPr>
        <p:sp>
          <p:nvSpPr>
            <p:cNvPr id="5" name="Speech Bubble: Oval 4">
              <a:extLst>
                <a:ext uri="{FF2B5EF4-FFF2-40B4-BE49-F238E27FC236}">
                  <a16:creationId xmlns:a16="http://schemas.microsoft.com/office/drawing/2014/main" id="{7BF87B66-E75D-2771-92FF-20C3333D6BF0}"/>
                </a:ext>
              </a:extLst>
            </p:cNvPr>
            <p:cNvSpPr/>
            <p:nvPr/>
          </p:nvSpPr>
          <p:spPr>
            <a:xfrm>
              <a:off x="4470400" y="2181583"/>
              <a:ext cx="3860800" cy="1473200"/>
            </a:xfrm>
            <a:prstGeom prst="wedgeEllipseCallout">
              <a:avLst>
                <a:gd name="adj1" fmla="val -11293"/>
                <a:gd name="adj2" fmla="val 15149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If I take 1 away it will make 3.</a:t>
              </a:r>
            </a:p>
          </p:txBody>
        </p:sp>
        <p:sp>
          <p:nvSpPr>
            <p:cNvPr id="16" name="Oval 15">
              <a:extLst>
                <a:ext uri="{FF2B5EF4-FFF2-40B4-BE49-F238E27FC236}">
                  <a16:creationId xmlns:a16="http://schemas.microsoft.com/office/drawing/2014/main" id="{E10C877A-E95A-D937-C667-4DE3F0AF211F}"/>
                </a:ext>
              </a:extLst>
            </p:cNvPr>
            <p:cNvSpPr/>
            <p:nvPr/>
          </p:nvSpPr>
          <p:spPr>
            <a:xfrm>
              <a:off x="4973782" y="501815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664A3759-3DA2-CE70-2788-F31252F36835}"/>
                </a:ext>
              </a:extLst>
            </p:cNvPr>
            <p:cNvSpPr/>
            <p:nvPr/>
          </p:nvSpPr>
          <p:spPr>
            <a:xfrm>
              <a:off x="4735254" y="5668567"/>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6D039B7-0D57-B5EB-90BB-B234FBB15F95}"/>
                </a:ext>
              </a:extLst>
            </p:cNvPr>
            <p:cNvSpPr/>
            <p:nvPr/>
          </p:nvSpPr>
          <p:spPr>
            <a:xfrm>
              <a:off x="5487956" y="572686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F83B1F44-CC23-A378-6065-EB1A1A5391A2}"/>
              </a:ext>
            </a:extLst>
          </p:cNvPr>
          <p:cNvGrpSpPr/>
          <p:nvPr/>
        </p:nvGrpSpPr>
        <p:grpSpPr>
          <a:xfrm>
            <a:off x="8274180" y="2013252"/>
            <a:ext cx="3860800" cy="3737112"/>
            <a:chOff x="8329700" y="2880127"/>
            <a:chExt cx="3860800" cy="3737112"/>
          </a:xfrm>
        </p:grpSpPr>
        <p:sp>
          <p:nvSpPr>
            <p:cNvPr id="11" name="Speech Bubble: Oval 10">
              <a:extLst>
                <a:ext uri="{FF2B5EF4-FFF2-40B4-BE49-F238E27FC236}">
                  <a16:creationId xmlns:a16="http://schemas.microsoft.com/office/drawing/2014/main" id="{E3903E60-C919-27F8-8136-57206400CB45}"/>
                </a:ext>
              </a:extLst>
            </p:cNvPr>
            <p:cNvSpPr/>
            <p:nvPr/>
          </p:nvSpPr>
          <p:spPr>
            <a:xfrm>
              <a:off x="8329700" y="2880127"/>
              <a:ext cx="3860800" cy="1473200"/>
            </a:xfrm>
            <a:prstGeom prst="wedgeEllipseCallout">
              <a:avLst>
                <a:gd name="adj1" fmla="val -27411"/>
                <a:gd name="adj2" fmla="val 13080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This is already 3!</a:t>
              </a:r>
            </a:p>
          </p:txBody>
        </p:sp>
        <p:sp>
          <p:nvSpPr>
            <p:cNvPr id="19" name="Oval 18">
              <a:extLst>
                <a:ext uri="{FF2B5EF4-FFF2-40B4-BE49-F238E27FC236}">
                  <a16:creationId xmlns:a16="http://schemas.microsoft.com/office/drawing/2014/main" id="{09AAA756-DD3F-DD56-93D4-931353A17FD6}"/>
                </a:ext>
              </a:extLst>
            </p:cNvPr>
            <p:cNvSpPr/>
            <p:nvPr/>
          </p:nvSpPr>
          <p:spPr>
            <a:xfrm>
              <a:off x="8329700" y="570732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639D789-4D4D-F3E7-FD7D-CC897415C579}"/>
                </a:ext>
              </a:extLst>
            </p:cNvPr>
            <p:cNvSpPr/>
            <p:nvPr/>
          </p:nvSpPr>
          <p:spPr>
            <a:xfrm>
              <a:off x="8568227" y="618363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 name="Oval 5">
            <a:extLst>
              <a:ext uri="{FF2B5EF4-FFF2-40B4-BE49-F238E27FC236}">
                <a16:creationId xmlns:a16="http://schemas.microsoft.com/office/drawing/2014/main" id="{59479572-6FA3-987E-0685-D7768ED67793}"/>
              </a:ext>
            </a:extLst>
          </p:cNvPr>
          <p:cNvSpPr/>
          <p:nvPr/>
        </p:nvSpPr>
        <p:spPr>
          <a:xfrm>
            <a:off x="2084182" y="5117466"/>
            <a:ext cx="477055" cy="468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22F39B2-B936-1424-E75E-DE4BC05D6190}"/>
              </a:ext>
            </a:extLst>
          </p:cNvPr>
          <p:cNvSpPr/>
          <p:nvPr/>
        </p:nvSpPr>
        <p:spPr>
          <a:xfrm>
            <a:off x="9053402" y="4859646"/>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D54252-44AB-E2EB-4A44-0A6AECA31789}"/>
              </a:ext>
            </a:extLst>
          </p:cNvPr>
          <p:cNvSpPr/>
          <p:nvPr/>
        </p:nvSpPr>
        <p:spPr>
          <a:xfrm>
            <a:off x="5515823" y="4801349"/>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48166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32316" y="1601569"/>
            <a:ext cx="10710235" cy="461665"/>
          </a:xfrm>
          <a:prstGeom prst="rect">
            <a:avLst/>
          </a:prstGeom>
          <a:noFill/>
        </p:spPr>
        <p:txBody>
          <a:bodyPr wrap="square" rtlCol="0">
            <a:spAutoFit/>
          </a:bodyPr>
          <a:lstStyle/>
          <a:p>
            <a:r>
              <a:rPr lang="en-GB" sz="2400" dirty="0"/>
              <a:t>You are going to take all the games we made today home with you.</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598003"/>
            <a:ext cx="10710235" cy="830997"/>
          </a:xfrm>
          <a:prstGeom prst="rect">
            <a:avLst/>
          </a:prstGeom>
          <a:noFill/>
        </p:spPr>
        <p:txBody>
          <a:bodyPr wrap="square" rtlCol="0">
            <a:spAutoFit/>
          </a:bodyPr>
          <a:lstStyle/>
          <a:p>
            <a:r>
              <a:rPr lang="en-GB" sz="2400" dirty="0"/>
              <a:t>The home learning for this week is set out on a sheet with instructions. You will get a new sheet and some new activities each week.</a:t>
            </a:r>
          </a:p>
        </p:txBody>
      </p:sp>
      <p:pic>
        <p:nvPicPr>
          <p:cNvPr id="7" name="Audio 6">
            <a:hlinkClick r:id="" action="ppaction://media"/>
            <a:extLst>
              <a:ext uri="{FF2B5EF4-FFF2-40B4-BE49-F238E27FC236}">
                <a16:creationId xmlns:a16="http://schemas.microsoft.com/office/drawing/2014/main" id="{04C8D94F-AEE4-CFA5-A2D3-0E08A80C8EF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6521072"/>
      </p:ext>
    </p:extLst>
  </p:cSld>
  <p:clrMapOvr>
    <a:masterClrMapping/>
  </p:clrMapOvr>
  <mc:AlternateContent xmlns:mc="http://schemas.openxmlformats.org/markup-compatibility/2006">
    <mc:Choice xmlns:p14="http://schemas.microsoft.com/office/powerpoint/2010/main" Requires="p14">
      <p:transition spd="slow" p14:dur="2000" advTm="11400"/>
    </mc:Choice>
    <mc:Fallback>
      <p:transition spd="slow" advTm="11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24C10C-77ED-D232-60AF-94CBB7A68699}"/>
              </a:ext>
            </a:extLst>
          </p:cNvPr>
          <p:cNvPicPr>
            <a:picLocks noChangeAspect="1"/>
          </p:cNvPicPr>
          <p:nvPr/>
        </p:nvPicPr>
        <p:blipFill>
          <a:blip r:embed="rId5"/>
          <a:stretch>
            <a:fillRect/>
          </a:stretch>
        </p:blipFill>
        <p:spPr>
          <a:xfrm>
            <a:off x="3713018" y="563730"/>
            <a:ext cx="4866538" cy="6209906"/>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838735" y="1095022"/>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85305D57-9EED-E682-E572-016B248C9060}"/>
              </a:ext>
            </a:extLst>
          </p:cNvPr>
          <p:cNvSpPr/>
          <p:nvPr/>
        </p:nvSpPr>
        <p:spPr>
          <a:xfrm>
            <a:off x="6259433" y="1095022"/>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F209F48F-A669-9F58-2489-2BA43165233D}"/>
              </a:ext>
            </a:extLst>
          </p:cNvPr>
          <p:cNvSpPr/>
          <p:nvPr/>
        </p:nvSpPr>
        <p:spPr>
          <a:xfrm>
            <a:off x="3838735" y="4165599"/>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Audio 7">
            <a:hlinkClick r:id="" action="ppaction://media"/>
            <a:extLst>
              <a:ext uri="{FF2B5EF4-FFF2-40B4-BE49-F238E27FC236}">
                <a16:creationId xmlns:a16="http://schemas.microsoft.com/office/drawing/2014/main" id="{CB20F1C1-9772-DD92-2E17-6FC39201B2E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98115385"/>
      </p:ext>
    </p:extLst>
  </p:cSld>
  <p:clrMapOvr>
    <a:masterClrMapping/>
  </p:clrMapOvr>
  <mc:AlternateContent xmlns:mc="http://schemas.openxmlformats.org/markup-compatibility/2006">
    <mc:Choice xmlns:p14="http://schemas.microsoft.com/office/powerpoint/2010/main" Requires="p14">
      <p:transition spd="slow" p14:dur="2000" advTm="13714"/>
    </mc:Choice>
    <mc:Fallback>
      <p:transition spd="slow" advTm="13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8"/>
                </p:tgtEl>
              </p:cMediaNode>
            </p:audio>
          </p:childTnLst>
        </p:cTn>
      </p:par>
    </p:tnLst>
    <p:bldLst>
      <p:bldP spid="6" grpId="0" animBg="1"/>
      <p:bldP spid="6" grpId="1" animBg="1"/>
      <p:bldP spid="4" grpId="0" animBg="1"/>
      <p:bldP spid="4" grpId="1" animBg="1"/>
      <p:bldP spid="9" grpId="0" animBg="1"/>
      <p:bldP spid="9"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251AFA-CD40-5B53-CC0C-2775EE59BE11}"/>
              </a:ext>
            </a:extLst>
          </p:cNvPr>
          <p:cNvPicPr>
            <a:picLocks noChangeAspect="1"/>
          </p:cNvPicPr>
          <p:nvPr/>
        </p:nvPicPr>
        <p:blipFill>
          <a:blip r:embed="rId5"/>
          <a:stretch>
            <a:fillRect/>
          </a:stretch>
        </p:blipFill>
        <p:spPr>
          <a:xfrm>
            <a:off x="3720690" y="197338"/>
            <a:ext cx="4963692" cy="6463323"/>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6368829" y="2152375"/>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6647838" y="1949020"/>
            <a:ext cx="1898076" cy="679876"/>
            <a:chOff x="6647838" y="1949019"/>
            <a:chExt cx="1898076" cy="757611"/>
          </a:xfrm>
        </p:grpSpPr>
        <p:sp>
          <p:nvSpPr>
            <p:cNvPr id="6" name="Rectangle 5">
              <a:extLst>
                <a:ext uri="{FF2B5EF4-FFF2-40B4-BE49-F238E27FC236}">
                  <a16:creationId xmlns:a16="http://schemas.microsoft.com/office/drawing/2014/main" id="{0F64CAF0-156B-519F-78F5-8AECF58F2C2B}"/>
                </a:ext>
              </a:extLst>
            </p:cNvPr>
            <p:cNvSpPr/>
            <p:nvPr/>
          </p:nvSpPr>
          <p:spPr>
            <a:xfrm>
              <a:off x="6647838" y="1949019"/>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720418" y="1986399"/>
              <a:ext cx="1752916" cy="720231"/>
            </a:xfrm>
            <a:prstGeom prst="rect">
              <a:avLst/>
            </a:prstGeom>
            <a:noFill/>
          </p:spPr>
          <p:txBody>
            <a:bodyPr wrap="square" rtlCol="0">
              <a:spAutoFit/>
            </a:bodyPr>
            <a:lstStyle/>
            <a:p>
              <a:r>
                <a:rPr lang="en-GB" sz="1200" b="1" dirty="0">
                  <a:latin typeface="Bradley Hand ITC" panose="03070402050302030203" pitchFamily="66" charset="0"/>
                </a:rPr>
                <a:t>Played the game with Aunty Jane. Found it tricky but it was fun.</a:t>
              </a:r>
            </a:p>
          </p:txBody>
        </p:sp>
      </p:grpSp>
      <p:sp>
        <p:nvSpPr>
          <p:cNvPr id="11" name="Oval 10">
            <a:extLst>
              <a:ext uri="{FF2B5EF4-FFF2-40B4-BE49-F238E27FC236}">
                <a16:creationId xmlns:a16="http://schemas.microsoft.com/office/drawing/2014/main" id="{40A262F2-30B3-D2E7-AE35-DCEB1F1994B3}"/>
              </a:ext>
            </a:extLst>
          </p:cNvPr>
          <p:cNvSpPr/>
          <p:nvPr/>
        </p:nvSpPr>
        <p:spPr>
          <a:xfrm>
            <a:off x="5857006" y="5756973"/>
            <a:ext cx="668481" cy="683712"/>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Audio 4">
            <a:hlinkClick r:id="" action="ppaction://media"/>
            <a:extLst>
              <a:ext uri="{FF2B5EF4-FFF2-40B4-BE49-F238E27FC236}">
                <a16:creationId xmlns:a16="http://schemas.microsoft.com/office/drawing/2014/main" id="{5DA330B4-50C7-E960-DA91-4B3CE2799D1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64556236"/>
      </p:ext>
    </p:extLst>
  </p:cSld>
  <p:clrMapOvr>
    <a:masterClrMapping/>
  </p:clrMapOvr>
  <mc:AlternateContent xmlns:mc="http://schemas.openxmlformats.org/markup-compatibility/2006">
    <mc:Choice xmlns:p14="http://schemas.microsoft.com/office/powerpoint/2010/main" Requires="p14">
      <p:transition spd="slow" p14:dur="2000" advTm="11120"/>
    </mc:Choice>
    <mc:Fallback>
      <p:transition spd="slow" advTm="11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1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1508105"/>
          </a:xfrm>
          <a:prstGeom prst="rect">
            <a:avLst/>
          </a:prstGeom>
          <a:noFill/>
        </p:spPr>
        <p:txBody>
          <a:bodyPr wrap="square" rtlCol="0">
            <a:spAutoFit/>
          </a:bodyPr>
          <a:lstStyle/>
          <a:p>
            <a:pPr>
              <a:defRPr/>
            </a:pPr>
            <a:r>
              <a:rPr lang="en-GB" sz="2000">
                <a:solidFill>
                  <a:srgbClr val="000000">
                    <a:lumMod val="65000"/>
                    <a:lumOff val="35000"/>
                  </a:srgbClr>
                </a:solidFill>
              </a:rPr>
              <a:t>Department </a:t>
            </a:r>
            <a:r>
              <a:rPr lang="en-GB" sz="2000" dirty="0">
                <a:solidFill>
                  <a:srgbClr val="000000">
                    <a:lumMod val="65000"/>
                    <a:lumOff val="35000"/>
                  </a:srgbClr>
                </a:solidFill>
              </a:rPr>
              <a:t>for Education: Development Matters (2023) Available at: </a:t>
            </a:r>
            <a:r>
              <a:rPr lang="en-GB" sz="2000" dirty="0">
                <a:hlinkClick r:id="rId2"/>
              </a:rPr>
              <a:t>Development Matters - GOV.UK (www.gov.uk)</a:t>
            </a:r>
            <a:r>
              <a:rPr lang="en-GB" sz="2000" dirty="0"/>
              <a:t> </a:t>
            </a:r>
            <a:r>
              <a:rPr kumimoji="0" lang="en-GB" sz="2000" b="0" i="0" u="none" strike="noStrike" kern="1200" cap="none" spc="0" normalizeH="0" baseline="0" noProof="0" dirty="0">
                <a:ln>
                  <a:noFill/>
                </a:ln>
                <a:solidFill>
                  <a:srgbClr val="000000">
                    <a:lumMod val="65000"/>
                    <a:lumOff val="35000"/>
                  </a:srgbClr>
                </a:solidFill>
                <a:effectLst/>
                <a:uLnTx/>
                <a:uFillTx/>
                <a:ea typeface="+mn-ea"/>
                <a:cs typeface="+mn-cs"/>
              </a:rPr>
              <a:t>(Accessed 27-09-23)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585858"/>
              </a:solidFill>
              <a:effectLst/>
              <a:uLnTx/>
              <a:uFillTx/>
              <a:latin typeface="Arial"/>
              <a:ea typeface="+mn-ea"/>
              <a:cs typeface="+mn-cs"/>
            </a:endParaRPr>
          </a:p>
        </p:txBody>
      </p:sp>
    </p:spTree>
    <p:extLst>
      <p:ext uri="{BB962C8B-B14F-4D97-AF65-F5344CB8AC3E}">
        <p14:creationId xmlns:p14="http://schemas.microsoft.com/office/powerpoint/2010/main" val="23707378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pic>
        <p:nvPicPr>
          <p:cNvPr id="4" name="Audio 3">
            <a:hlinkClick r:id="" action="ppaction://media"/>
            <a:extLst>
              <a:ext uri="{FF2B5EF4-FFF2-40B4-BE49-F238E27FC236}">
                <a16:creationId xmlns:a16="http://schemas.microsoft.com/office/drawing/2014/main" id="{3706C032-D767-F4D1-7E07-3B150B19435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97568561"/>
      </p:ext>
    </p:extLst>
  </p:cSld>
  <p:clrMapOvr>
    <a:masterClrMapping/>
  </p:clrMapOvr>
  <mc:AlternateContent xmlns:mc="http://schemas.openxmlformats.org/markup-compatibility/2006">
    <mc:Choice xmlns:p14="http://schemas.microsoft.com/office/powerpoint/2010/main" Requires="p14">
      <p:transition spd="slow" p14:dur="2000" advTm="9386"/>
    </mc:Choice>
    <mc:Fallback>
      <p:transition spd="slow" advTm="93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schools</a:t>
            </a:r>
            <a:r>
              <a:rPr lang="en-GB" sz="3200" dirty="0"/>
              <a:t> – after each parental workshop</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602338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Arial"/>
                <a:ea typeface="+mn-ea"/>
                <a:cs typeface="+mn-cs"/>
                <a:hlinkClick r:id="rId2"/>
              </a:rPr>
              <a:t>https://forms.microsoft.com/e/vQmZZ1HW4Y</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4983602" y="2818570"/>
            <a:ext cx="7081398"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Use this form to tell the national Parent Project team about who you've worked with. Complete the form for each individual workshop.</a:t>
            </a:r>
            <a:b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br>
            <a:endPar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egoe UI" panose="020B0502040204020203" pitchFamily="34" charset="0"/>
                <a:ea typeface="+mn-ea"/>
                <a:cs typeface="+mn-cs"/>
              </a:rPr>
              <a:t>If you have any questions about this survey, please contact your local Maths Hub or email mathshubs@ncetm.org.uk </a:t>
            </a:r>
            <a:endParaRPr kumimoji="0" lang="en-GB" sz="18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 name="Picture 2" descr="A qr code on a blue background&#10;&#10;Description automatically generated">
            <a:extLst>
              <a:ext uri="{FF2B5EF4-FFF2-40B4-BE49-F238E27FC236}">
                <a16:creationId xmlns:a16="http://schemas.microsoft.com/office/drawing/2014/main" id="{3C453B0C-2D53-D518-2BB7-DDFA0A582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209799"/>
            <a:ext cx="4552507" cy="4552507"/>
          </a:xfrm>
          <a:prstGeom prst="rect">
            <a:avLst/>
          </a:prstGeom>
        </p:spPr>
      </p:pic>
    </p:spTree>
    <p:extLst>
      <p:ext uri="{BB962C8B-B14F-4D97-AF65-F5344CB8AC3E}">
        <p14:creationId xmlns:p14="http://schemas.microsoft.com/office/powerpoint/2010/main" val="27752568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9775C0-B664-3E49-D27F-C2995FDACF89}"/>
              </a:ext>
            </a:extLst>
          </p:cNvPr>
          <p:cNvSpPr>
            <a:spLocks noGrp="1"/>
          </p:cNvSpPr>
          <p:nvPr>
            <p:ph type="title"/>
          </p:nvPr>
        </p:nvSpPr>
        <p:spPr>
          <a:xfrm>
            <a:off x="191589" y="430660"/>
            <a:ext cx="11382246" cy="982117"/>
          </a:xfrm>
        </p:spPr>
        <p:txBody>
          <a:bodyPr/>
          <a:lstStyle/>
          <a:p>
            <a:r>
              <a:rPr lang="en-GB" sz="3200" dirty="0"/>
              <a:t>Survey for </a:t>
            </a:r>
            <a:r>
              <a:rPr lang="en-GB" sz="3200" dirty="0">
                <a:highlight>
                  <a:srgbClr val="FFFF00"/>
                </a:highlight>
              </a:rPr>
              <a:t>parents and carers </a:t>
            </a:r>
            <a:r>
              <a:rPr lang="en-GB" sz="3200" dirty="0"/>
              <a:t>– post-project impact</a:t>
            </a:r>
          </a:p>
        </p:txBody>
      </p:sp>
      <p:sp>
        <p:nvSpPr>
          <p:cNvPr id="5" name="TextBox 4">
            <a:extLst>
              <a:ext uri="{FF2B5EF4-FFF2-40B4-BE49-F238E27FC236}">
                <a16:creationId xmlns:a16="http://schemas.microsoft.com/office/drawing/2014/main" id="{EE2EFE27-8DB3-EB05-8A12-CE616CD87839}"/>
              </a:ext>
            </a:extLst>
          </p:cNvPr>
          <p:cNvSpPr txBox="1"/>
          <p:nvPr/>
        </p:nvSpPr>
        <p:spPr>
          <a:xfrm>
            <a:off x="127000" y="1562131"/>
            <a:ext cx="59139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hlinkClick r:id="rId2"/>
              </a:rPr>
              <a:t>https://forms.microsoft.com/e/3PfpjanJe9</a:t>
            </a:r>
            <a:r>
              <a:rPr kumimoji="0" lang="en-GB" sz="2400" b="0" i="0" u="none" strike="noStrike" kern="1200" cap="none" spc="0" normalizeH="0" baseline="0" noProof="0" dirty="0">
                <a:ln>
                  <a:noFill/>
                </a:ln>
                <a:solidFill>
                  <a:srgbClr val="212121"/>
                </a:solidFill>
                <a:effectLst/>
                <a:uLnTx/>
                <a:uFillTx/>
                <a:latin typeface="Segoe UI" panose="020B0502040204020203" pitchFamily="34" charset="0"/>
                <a:ea typeface="+mn-ea"/>
                <a:cs typeface="+mn-cs"/>
              </a:rPr>
              <a:t> </a:t>
            </a:r>
            <a:endParaRPr kumimoji="0" lang="en-GB"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66A3DBEA-062A-11D3-055B-E1AD823F0973}"/>
              </a:ext>
            </a:extLst>
          </p:cNvPr>
          <p:cNvSpPr txBox="1"/>
          <p:nvPr/>
        </p:nvSpPr>
        <p:spPr>
          <a:xfrm>
            <a:off x="5085806" y="2173150"/>
            <a:ext cx="697919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Arial"/>
                <a:ea typeface="+mn-ea"/>
                <a:cs typeface="+mn-cs"/>
              </a:rPr>
              <a:t>We ask that this link should be distributed by schools to the parents involved in the project.</a:t>
            </a:r>
          </a:p>
        </p:txBody>
      </p:sp>
      <p:pic>
        <p:nvPicPr>
          <p:cNvPr id="3" name="Picture 2" descr="A qr code on a green background&#10;&#10;Description automatically generated">
            <a:extLst>
              <a:ext uri="{FF2B5EF4-FFF2-40B4-BE49-F238E27FC236}">
                <a16:creationId xmlns:a16="http://schemas.microsoft.com/office/drawing/2014/main" id="{894D4C16-B341-25B9-F1C4-94C66B4BC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0" y="2110038"/>
            <a:ext cx="4636386" cy="4636386"/>
          </a:xfrm>
          <a:prstGeom prst="rect">
            <a:avLst/>
          </a:prstGeom>
        </p:spPr>
      </p:pic>
    </p:spTree>
    <p:extLst>
      <p:ext uri="{BB962C8B-B14F-4D97-AF65-F5344CB8AC3E}">
        <p14:creationId xmlns:p14="http://schemas.microsoft.com/office/powerpoint/2010/main" val="218412511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9|3.2|3.9"/>
</p:tagLst>
</file>

<file path=ppt/tags/tag2.xml><?xml version="1.0" encoding="utf-8"?>
<p:tagLst xmlns:a="http://schemas.openxmlformats.org/drawingml/2006/main" xmlns:r="http://schemas.openxmlformats.org/officeDocument/2006/relationships" xmlns:p="http://schemas.openxmlformats.org/presentationml/2006/main">
  <p:tag name="TIMING" val="|3.5|0.4|0.5|3.6"/>
</p:tagLst>
</file>

<file path=ppt/tags/tag3.xml><?xml version="1.0" encoding="utf-8"?>
<p:tagLst xmlns:a="http://schemas.openxmlformats.org/drawingml/2006/main" xmlns:r="http://schemas.openxmlformats.org/officeDocument/2006/relationships" xmlns:p="http://schemas.openxmlformats.org/presentationml/2006/main">
  <p:tag name="TIMING" val="|3.2|1.4|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247</TotalTime>
  <Words>4161</Words>
  <Application>Microsoft Office PowerPoint</Application>
  <PresentationFormat>Widescreen</PresentationFormat>
  <Paragraphs>338</Paragraphs>
  <Slides>64</Slides>
  <Notes>42</Notes>
  <HiddenSlides>1</HiddenSlides>
  <MMClips>22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64</vt:i4>
      </vt:variant>
    </vt:vector>
  </HeadingPairs>
  <TitlesOfParts>
    <vt:vector size="74" baseType="lpstr">
      <vt:lpstr>Arial</vt:lpstr>
      <vt:lpstr>Bradley Hand ITC</vt:lpstr>
      <vt:lpstr>Calibri</vt:lpstr>
      <vt:lpstr>Calibri Light</vt:lpstr>
      <vt:lpstr>Century Gothic</vt:lpstr>
      <vt:lpstr>Myriad Pro</vt:lpstr>
      <vt:lpstr>Segoe UI</vt:lpstr>
      <vt:lpstr>Office Theme</vt:lpstr>
      <vt:lpstr>Custom Design</vt:lpstr>
      <vt:lpstr>nctem1</vt:lpstr>
      <vt:lpstr>Survey for parents and carers – start of workshop </vt:lpstr>
      <vt:lpstr>Mastering Number at Home  Reception</vt:lpstr>
      <vt:lpstr>Children and grown-ups will work through the session materials, guided by the class teacher. These will cover:</vt:lpstr>
      <vt:lpstr>PowerPoint Presentation</vt:lpstr>
      <vt:lpstr>Why work with your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vt:lpstr>
      <vt:lpstr>PowerPoint Presentation</vt:lpstr>
      <vt:lpstr>PowerPoint Presentation</vt:lpstr>
      <vt:lpstr>References:</vt:lpstr>
      <vt:lpstr>Thank you!</vt:lpstr>
      <vt:lpstr>Survey for schools – after each parental workshop</vt:lpstr>
      <vt:lpstr>Survey for parents and carers – post-project impact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Rhian Duckworth</cp:lastModifiedBy>
  <cp:revision>42</cp:revision>
  <dcterms:created xsi:type="dcterms:W3CDTF">2022-06-01T09:13:54Z</dcterms:created>
  <dcterms:modified xsi:type="dcterms:W3CDTF">2024-02-26T11:24:36Z</dcterms:modified>
</cp:coreProperties>
</file>